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60" r:id="rId4"/>
    <p:sldId id="261" r:id="rId5"/>
    <p:sldId id="262" r:id="rId6"/>
    <p:sldId id="257" r:id="rId7"/>
    <p:sldId id="258" r:id="rId8"/>
    <p:sldId id="271" r:id="rId9"/>
    <p:sldId id="263" r:id="rId10"/>
    <p:sldId id="272" r:id="rId11"/>
    <p:sldId id="264" r:id="rId12"/>
    <p:sldId id="265" r:id="rId13"/>
    <p:sldId id="266" r:id="rId14"/>
    <p:sldId id="267" r:id="rId15"/>
    <p:sldId id="270" r:id="rId16"/>
    <p:sldId id="268" r:id="rId17"/>
    <p:sldId id="278" r:id="rId18"/>
    <p:sldId id="273" r:id="rId19"/>
    <p:sldId id="274" r:id="rId20"/>
    <p:sldId id="275" r:id="rId21"/>
    <p:sldId id="276" r:id="rId22"/>
    <p:sldId id="277" r:id="rId23"/>
    <p:sldId id="269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9.7140091863517047E-2"/>
          <c:y val="4.245230039170541E-2"/>
          <c:w val="0.89059372265966763"/>
          <c:h val="0.61974976717630492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zbadane</c:v>
                </c:pt>
              </c:strCache>
            </c:strRef>
          </c:tx>
          <c:dLbls>
            <c:dLbl>
              <c:idx val="10"/>
              <c:layout>
                <c:manualLayout>
                  <c:x val="-4.1666666666666683E-3"/>
                  <c:y val="-5.9473366008428015E-2"/>
                </c:manualLayout>
              </c:layout>
              <c:showVal val="1"/>
            </c:dLbl>
            <c:dLbl>
              <c:idx val="11"/>
              <c:layout>
                <c:manualLayout>
                  <c:x val="1.3888888888888894E-3"/>
                  <c:y val="-5.5371754559570982E-2"/>
                </c:manualLayout>
              </c:layout>
              <c:showVal val="1"/>
            </c:dLbl>
            <c:showVal val="1"/>
          </c:dLbls>
          <c:cat>
            <c:strRef>
              <c:f>Arkusz1!$A$2:$A$15</c:f>
              <c:strCache>
                <c:ptCount val="14"/>
                <c:pt idx="0">
                  <c:v>EBB</c:v>
                </c:pt>
                <c:pt idx="1">
                  <c:v>Brucelloza B</c:v>
                </c:pt>
                <c:pt idx="2">
                  <c:v>Gruźlica</c:v>
                </c:pt>
                <c:pt idx="3">
                  <c:v>BT</c:v>
                </c:pt>
                <c:pt idx="4">
                  <c:v>Pryszczyca</c:v>
                </c:pt>
                <c:pt idx="5">
                  <c:v>CSV</c:v>
                </c:pt>
                <c:pt idx="6">
                  <c:v>ChA</c:v>
                </c:pt>
                <c:pt idx="7">
                  <c:v>Q</c:v>
                </c:pt>
                <c:pt idx="8">
                  <c:v>IBR/IPV</c:v>
                </c:pt>
                <c:pt idx="9">
                  <c:v>AI</c:v>
                </c:pt>
                <c:pt idx="10">
                  <c:v>Brucelloza owiec i kóz</c:v>
                </c:pt>
                <c:pt idx="11">
                  <c:v>CSF, dziki/ świnie </c:v>
                </c:pt>
                <c:pt idx="12">
                  <c:v>zaraza płucna</c:v>
                </c:pt>
                <c:pt idx="13">
                  <c:v>ASF</c:v>
                </c:pt>
              </c:strCache>
            </c:strRef>
          </c:cat>
          <c:val>
            <c:numRef>
              <c:f>Arkusz1!$B$2:$B$15</c:f>
              <c:numCache>
                <c:formatCode>General</c:formatCode>
                <c:ptCount val="14"/>
                <c:pt idx="0">
                  <c:v>8038</c:v>
                </c:pt>
                <c:pt idx="1">
                  <c:v>8038</c:v>
                </c:pt>
                <c:pt idx="2">
                  <c:v>14882</c:v>
                </c:pt>
                <c:pt idx="6">
                  <c:v>2202</c:v>
                </c:pt>
                <c:pt idx="7">
                  <c:v>28</c:v>
                </c:pt>
                <c:pt idx="9">
                  <c:v>60</c:v>
                </c:pt>
                <c:pt idx="10">
                  <c:v>119</c:v>
                </c:pt>
                <c:pt idx="11">
                  <c:v>233</c:v>
                </c:pt>
                <c:pt idx="12">
                  <c:v>8038</c:v>
                </c:pt>
                <c:pt idx="13">
                  <c:v>2652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wyniki(+)</c:v>
                </c:pt>
              </c:strCache>
            </c:strRef>
          </c:tx>
          <c:dLbls>
            <c:showVal val="1"/>
          </c:dLbls>
          <c:cat>
            <c:strRef>
              <c:f>Arkusz1!$A$2:$A$15</c:f>
              <c:strCache>
                <c:ptCount val="14"/>
                <c:pt idx="0">
                  <c:v>EBB</c:v>
                </c:pt>
                <c:pt idx="1">
                  <c:v>Brucelloza B</c:v>
                </c:pt>
                <c:pt idx="2">
                  <c:v>Gruźlica</c:v>
                </c:pt>
                <c:pt idx="3">
                  <c:v>BT</c:v>
                </c:pt>
                <c:pt idx="4">
                  <c:v>Pryszczyca</c:v>
                </c:pt>
                <c:pt idx="5">
                  <c:v>CSV</c:v>
                </c:pt>
                <c:pt idx="6">
                  <c:v>ChA</c:v>
                </c:pt>
                <c:pt idx="7">
                  <c:v>Q</c:v>
                </c:pt>
                <c:pt idx="8">
                  <c:v>IBR/IPV</c:v>
                </c:pt>
                <c:pt idx="9">
                  <c:v>AI</c:v>
                </c:pt>
                <c:pt idx="10">
                  <c:v>Brucelloza owiec i kóz</c:v>
                </c:pt>
                <c:pt idx="11">
                  <c:v>CSF, dziki/ świnie </c:v>
                </c:pt>
                <c:pt idx="12">
                  <c:v>zaraza płucna</c:v>
                </c:pt>
                <c:pt idx="13">
                  <c:v>ASF</c:v>
                </c:pt>
              </c:strCache>
            </c:strRef>
          </c:cat>
          <c:val>
            <c:numRef>
              <c:f>Arkusz1!$C$2:$C$15</c:f>
              <c:numCache>
                <c:formatCode>General</c:formatCode>
                <c:ptCount val="1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42</c:v>
                </c:pt>
              </c:numCache>
            </c:numRef>
          </c:val>
        </c:ser>
        <c:dLbls/>
        <c:axId val="70193536"/>
        <c:axId val="70195072"/>
      </c:barChart>
      <c:catAx>
        <c:axId val="70193536"/>
        <c:scaling>
          <c:orientation val="minMax"/>
        </c:scaling>
        <c:axPos val="b"/>
        <c:tickLblPos val="nextTo"/>
        <c:crossAx val="70195072"/>
        <c:crosses val="autoZero"/>
        <c:auto val="1"/>
        <c:lblAlgn val="ctr"/>
        <c:lblOffset val="100"/>
      </c:catAx>
      <c:valAx>
        <c:axId val="70195072"/>
        <c:scaling>
          <c:orientation val="minMax"/>
        </c:scaling>
        <c:axPos val="l"/>
        <c:majorGridlines/>
        <c:numFmt formatCode="General" sourceLinked="1"/>
        <c:tickLblPos val="nextTo"/>
        <c:crossAx val="7019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690048118985147"/>
          <c:y val="0.87677887211498484"/>
          <c:w val="0.14559951881014874"/>
          <c:h val="0.12322112788501541"/>
        </c:manualLayout>
      </c:layout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Nie</c:v>
                </c:pt>
              </c:strCache>
            </c:strRef>
          </c:tx>
          <c:dLbls>
            <c:showVal val="1"/>
          </c:dLbls>
          <c:cat>
            <c:strRef>
              <c:f>Arkusz1!$A$2</c:f>
              <c:strCache>
                <c:ptCount val="1"/>
                <c:pt idx="0">
                  <c:v>Ilość zaewidencjonowanych stad świń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</c:v>
                </c:pt>
              </c:strCache>
            </c:strRef>
          </c:tx>
          <c:dLbls>
            <c:showVal val="1"/>
          </c:dLbls>
          <c:cat>
            <c:strRef>
              <c:f>Arkusz1!$A$2</c:f>
              <c:strCache>
                <c:ptCount val="1"/>
                <c:pt idx="0">
                  <c:v>Ilość zaewidencjonowanych stad świń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dLbls/>
        <c:shape val="cylinder"/>
        <c:axId val="71742976"/>
        <c:axId val="71744512"/>
        <c:axId val="0"/>
      </c:bar3DChart>
      <c:catAx>
        <c:axId val="71742976"/>
        <c:scaling>
          <c:orientation val="minMax"/>
        </c:scaling>
        <c:axPos val="b"/>
        <c:tickLblPos val="nextTo"/>
        <c:crossAx val="71744512"/>
        <c:crosses val="autoZero"/>
        <c:auto val="1"/>
        <c:lblAlgn val="ctr"/>
        <c:lblOffset val="100"/>
      </c:catAx>
      <c:valAx>
        <c:axId val="71744512"/>
        <c:scaling>
          <c:orientation val="minMax"/>
        </c:scaling>
        <c:axPos val="l"/>
        <c:majorGridlines/>
        <c:numFmt formatCode="General" sourceLinked="1"/>
        <c:tickLblPos val="nextTo"/>
        <c:crossAx val="7174297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ilośc świń</c:v>
                </c:pt>
              </c:strCache>
            </c:strRef>
          </c:tx>
          <c:dLbls>
            <c:showVal val="1"/>
          </c:dLbls>
          <c:cat>
            <c:strRef>
              <c:f>Arkusz1!$A$2:$A$6</c:f>
              <c:strCache>
                <c:ptCount val="5"/>
                <c:pt idx="0">
                  <c:v>Czarna Białostocka</c:v>
                </c:pt>
                <c:pt idx="1">
                  <c:v>Gródek</c:v>
                </c:pt>
                <c:pt idx="2">
                  <c:v>Michałowo</c:v>
                </c:pt>
                <c:pt idx="3">
                  <c:v>Supraśl</c:v>
                </c:pt>
                <c:pt idx="4">
                  <c:v>Wasilków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665</c:v>
                </c:pt>
                <c:pt idx="1">
                  <c:v>42</c:v>
                </c:pt>
                <c:pt idx="2">
                  <c:v>241</c:v>
                </c:pt>
                <c:pt idx="3">
                  <c:v>25</c:v>
                </c:pt>
                <c:pt idx="4">
                  <c:v>158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Ilość stad</c:v>
                </c:pt>
              </c:strCache>
            </c:strRef>
          </c:tx>
          <c:dLbls>
            <c:showVal val="1"/>
          </c:dLbls>
          <c:cat>
            <c:strRef>
              <c:f>Arkusz1!$A$2:$A$6</c:f>
              <c:strCache>
                <c:ptCount val="5"/>
                <c:pt idx="0">
                  <c:v>Czarna Białostocka</c:v>
                </c:pt>
                <c:pt idx="1">
                  <c:v>Gródek</c:v>
                </c:pt>
                <c:pt idx="2">
                  <c:v>Michałowo</c:v>
                </c:pt>
                <c:pt idx="3">
                  <c:v>Supraśl</c:v>
                </c:pt>
                <c:pt idx="4">
                  <c:v>Wasilków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31</c:v>
                </c:pt>
                <c:pt idx="1">
                  <c:v>14</c:v>
                </c:pt>
                <c:pt idx="2">
                  <c:v>28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</c:ser>
        <c:dLbls/>
        <c:axId val="82592512"/>
        <c:axId val="82594048"/>
      </c:barChart>
      <c:catAx>
        <c:axId val="82592512"/>
        <c:scaling>
          <c:orientation val="minMax"/>
        </c:scaling>
        <c:axPos val="b"/>
        <c:tickLblPos val="nextTo"/>
        <c:crossAx val="82594048"/>
        <c:crosses val="autoZero"/>
        <c:auto val="1"/>
        <c:lblAlgn val="ctr"/>
        <c:lblOffset val="100"/>
      </c:catAx>
      <c:valAx>
        <c:axId val="82594048"/>
        <c:scaling>
          <c:orientation val="minMax"/>
        </c:scaling>
        <c:axPos val="l"/>
        <c:majorGridlines/>
        <c:numFmt formatCode="General" sourceLinked="1"/>
        <c:tickLblPos val="nextTo"/>
        <c:crossAx val="8259251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Arkusz1!$A$2:$A$5</c:f>
              <c:strCache>
                <c:ptCount val="4"/>
                <c:pt idx="0">
                  <c:v>warchlaki</c:v>
                </c:pt>
                <c:pt idx="1">
                  <c:v>tuczniki</c:v>
                </c:pt>
                <c:pt idx="2">
                  <c:v>lochy</c:v>
                </c:pt>
                <c:pt idx="3">
                  <c:v>knury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164</c:v>
                </c:pt>
                <c:pt idx="1">
                  <c:v>363</c:v>
                </c:pt>
                <c:pt idx="2">
                  <c:v>46</c:v>
                </c:pt>
                <c:pt idx="3">
                  <c:v>1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zbadanych zwierząt</c:v>
                </c:pt>
              </c:strCache>
            </c:strRef>
          </c:tx>
          <c:dPt>
            <c:idx val="0"/>
          </c:dPt>
          <c:dLbls>
            <c:showVal val="1"/>
            <c:showLeaderLines val="1"/>
          </c:dLbls>
          <c:cat>
            <c:strRef>
              <c:f>Arkusz1!$A$2:$A$5</c:f>
              <c:strCache>
                <c:ptCount val="4"/>
                <c:pt idx="0">
                  <c:v>dziki o. na użytek własny</c:v>
                </c:pt>
                <c:pt idx="1">
                  <c:v>Dziki o. redukcyjny</c:v>
                </c:pt>
                <c:pt idx="2">
                  <c:v>dzik padły</c:v>
                </c:pt>
                <c:pt idx="3">
                  <c:v>świnie użytek własny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1120</c:v>
                </c:pt>
                <c:pt idx="1">
                  <c:v>54</c:v>
                </c:pt>
                <c:pt idx="2">
                  <c:v>65</c:v>
                </c:pt>
                <c:pt idx="3">
                  <c:v>446</c:v>
                </c:pt>
              </c:numCache>
            </c:numRef>
          </c:val>
        </c:ser>
        <c:dLbls/>
      </c:pie3DChart>
    </c:plotArea>
    <c:legend>
      <c:legendPos val="b"/>
      <c:layout>
        <c:manualLayout>
          <c:xMode val="edge"/>
          <c:yMode val="edge"/>
          <c:x val="2.7602770939315752E-2"/>
          <c:y val="0.73447529288242097"/>
          <c:w val="0.96209425354540568"/>
          <c:h val="0.2486885111522122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>
        <c:manualLayout>
          <c:xMode val="edge"/>
          <c:yMode val="edge"/>
          <c:x val="0.71720754183241997"/>
          <c:y val="0.41812114719986077"/>
        </c:manualLayout>
      </c:layout>
    </c:title>
    <c:plotArea>
      <c:layout>
        <c:manualLayout>
          <c:layoutTarget val="inner"/>
          <c:xMode val="edge"/>
          <c:yMode val="edge"/>
          <c:x val="0"/>
          <c:y val="0.1803151639867544"/>
          <c:w val="0.6227964997936738"/>
          <c:h val="0.80031323219476469"/>
        </c:manualLayout>
      </c:layout>
      <c:ofPieChart>
        <c:ofPieType val="pie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wyniki dodatnie</c:v>
                </c:pt>
              </c:strCache>
            </c:strRef>
          </c:tx>
          <c:explosion val="4"/>
          <c:dLbls>
            <c:dLbl>
              <c:idx val="1"/>
              <c:layout>
                <c:manualLayout>
                  <c:x val="0.13914269382255021"/>
                  <c:y val="-0.13689689536983449"/>
                </c:manualLayout>
              </c:layout>
              <c:showVal val="1"/>
            </c:dLbl>
            <c:dLbl>
              <c:idx val="3"/>
              <c:delete val="1"/>
            </c:dLbl>
            <c:showVal val="1"/>
            <c:showLeaderLines val="1"/>
          </c:dLbls>
          <c:cat>
            <c:strRef>
              <c:f>Arkusz1!$A$2:$A$4</c:f>
              <c:strCache>
                <c:ptCount val="3"/>
                <c:pt idx="0">
                  <c:v>dziki zdrowe</c:v>
                </c:pt>
                <c:pt idx="1">
                  <c:v>dziki dodatnie padłe</c:v>
                </c:pt>
                <c:pt idx="2">
                  <c:v>dziki dodatnie odstrzelone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1135</c:v>
                </c:pt>
                <c:pt idx="1">
                  <c:v>36</c:v>
                </c:pt>
                <c:pt idx="2">
                  <c:v>3</c:v>
                </c:pt>
              </c:numCache>
            </c:numRef>
          </c:val>
        </c:ser>
        <c:dLbls/>
        <c:gapWidth val="150"/>
        <c:secondPieSize val="75"/>
        <c:serLines/>
      </c:ofPieChart>
    </c:plotArea>
    <c:legend>
      <c:legendPos val="r"/>
      <c:layout>
        <c:manualLayout>
          <c:xMode val="edge"/>
          <c:yMode val="edge"/>
          <c:x val="0.70797280694301956"/>
          <c:y val="0.2972792812810589"/>
          <c:w val="0.28609881348384264"/>
          <c:h val="0.5225601810009095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>
        <c:manualLayout>
          <c:xMode val="edge"/>
          <c:yMode val="edge"/>
          <c:x val="0.71720754183241997"/>
          <c:y val="6.7765931413026198E-2"/>
        </c:manualLayout>
      </c:layout>
    </c:title>
    <c:plotArea>
      <c:layout>
        <c:manualLayout>
          <c:layoutTarget val="inner"/>
          <c:xMode val="edge"/>
          <c:yMode val="edge"/>
          <c:x val="0"/>
          <c:y val="0.1803151639867544"/>
          <c:w val="0.6227964997936738"/>
          <c:h val="0.80031323219476469"/>
        </c:manualLayout>
      </c:layout>
      <c:ofPieChart>
        <c:ofPieType val="pie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wyniki dodatnie</c:v>
                </c:pt>
              </c:strCache>
            </c:strRef>
          </c:tx>
          <c:explosion val="4"/>
          <c:dLbls>
            <c:dLbl>
              <c:idx val="1"/>
              <c:layout>
                <c:manualLayout>
                  <c:x val="0.13914269382255021"/>
                  <c:y val="-0.13689689536983449"/>
                </c:manualLayout>
              </c:layout>
              <c:showVal val="1"/>
            </c:dLbl>
            <c:dLbl>
              <c:idx val="3"/>
              <c:delete val="1"/>
            </c:dLbl>
            <c:showVal val="1"/>
            <c:showLeaderLines val="1"/>
          </c:dLbls>
          <c:cat>
            <c:strRef>
              <c:f>Arkusz1!$A$2:$A$4</c:f>
              <c:strCache>
                <c:ptCount val="3"/>
                <c:pt idx="0">
                  <c:v>dziki dodatnie</c:v>
                </c:pt>
                <c:pt idx="1">
                  <c:v>Gm Gródek</c:v>
                </c:pt>
                <c:pt idx="2">
                  <c:v>Gm Michałowo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39</c:v>
                </c:pt>
                <c:pt idx="1">
                  <c:v>16</c:v>
                </c:pt>
                <c:pt idx="2">
                  <c:v>23</c:v>
                </c:pt>
              </c:numCache>
            </c:numRef>
          </c:val>
        </c:ser>
        <c:dLbls/>
        <c:gapWidth val="150"/>
        <c:secondPieSize val="75"/>
        <c:serLines/>
      </c:ofPieChart>
    </c:plotArea>
    <c:legend>
      <c:legendPos val="r"/>
      <c:layout>
        <c:manualLayout>
          <c:xMode val="edge"/>
          <c:yMode val="edge"/>
          <c:x val="0.69315185801017465"/>
          <c:y val="0.32587970705957603"/>
          <c:w val="0.28609881348384264"/>
          <c:h val="0.5225601810009095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733-32CD-479B-8F65-1FC878F0E954}" type="datetimeFigureOut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2015-06-08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9DF312-14FE-41C7-B62B-B6BD92A5BE3D}" type="slidenum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24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733-32CD-479B-8F65-1FC878F0E954}" type="datetimeFigureOut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2015-06-08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F312-14FE-41C7-B62B-B6BD92A5BE3D}" type="slidenum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27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733-32CD-479B-8F65-1FC878F0E954}" type="datetimeFigureOut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2015-06-08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F312-14FE-41C7-B62B-B6BD92A5BE3D}" type="slidenum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06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733-32CD-479B-8F65-1FC878F0E954}" type="datetimeFigureOut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2015-06-08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F312-14FE-41C7-B62B-B6BD92A5BE3D}" type="slidenum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57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733-32CD-479B-8F65-1FC878F0E954}" type="datetimeFigureOut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2015-06-08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F312-14FE-41C7-B62B-B6BD92A5BE3D}" type="slidenum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35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733-32CD-479B-8F65-1FC878F0E954}" type="datetimeFigureOut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2015-06-08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F312-14FE-41C7-B62B-B6BD92A5BE3D}" type="slidenum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016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733-32CD-479B-8F65-1FC878F0E954}" type="datetimeFigureOut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2015-06-08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F312-14FE-41C7-B62B-B6BD92A5BE3D}" type="slidenum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11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733-32CD-479B-8F65-1FC878F0E954}" type="datetimeFigureOut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2015-06-08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F312-14FE-41C7-B62B-B6BD92A5BE3D}" type="slidenum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49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733-32CD-479B-8F65-1FC878F0E954}" type="datetimeFigureOut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2015-06-08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F312-14FE-41C7-B62B-B6BD92A5BE3D}" type="slidenum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88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733-32CD-479B-8F65-1FC878F0E954}" type="datetimeFigureOut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2015-06-08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F312-14FE-41C7-B62B-B6BD92A5BE3D}" type="slidenum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81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733-32CD-479B-8F65-1FC878F0E954}" type="datetimeFigureOut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2015-06-08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F312-14FE-41C7-B62B-B6BD92A5BE3D}" type="slidenum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91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564E733-32CD-479B-8F65-1FC878F0E954}" type="datetimeFigureOut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2015-06-08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F9DF312-14FE-41C7-B62B-B6BD92A5BE3D}" type="slidenum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13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Documents and Settings\wet\Moje dokumenty\Obrazy\Logo GIW\logo ostateczne 4a S.pn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556620" y="44624"/>
            <a:ext cx="20955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t" rotWithShape="0">
              <a:prstClr val="black">
                <a:alpha val="50000"/>
              </a:prst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881807"/>
            <a:ext cx="7772400" cy="2915345"/>
          </a:xfrm>
        </p:spPr>
        <p:txBody>
          <a:bodyPr anchor="ctr">
            <a:normAutofit/>
          </a:bodyPr>
          <a:lstStyle/>
          <a:p>
            <a:r>
              <a:rPr lang="pl-P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STUACJA EPIDEMIOLOGICZNA NA TERENIE POWIATU </a:t>
            </a:r>
            <a:r>
              <a:rPr lang="pl-PL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BIALOSTOCKIEGO</a:t>
            </a:r>
            <a:endParaRPr lang="pl-PL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11760" y="5342334"/>
            <a:ext cx="4320480" cy="132702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Matczuk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/>
              <a:t>Powiatowy Inspektorat Weterynarii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 w Białymstoku</a:t>
            </a:r>
          </a:p>
          <a:p>
            <a:pPr>
              <a:lnSpc>
                <a:spcPct val="150000"/>
              </a:lnSpc>
            </a:pP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54" y="4063330"/>
            <a:ext cx="1451938" cy="17728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63330"/>
            <a:ext cx="1472438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16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600200"/>
          </a:xfrm>
        </p:spPr>
        <p:txBody>
          <a:bodyPr/>
          <a:lstStyle/>
          <a:p>
            <a:r>
              <a:rPr lang="pl-PL" dirty="0" smtClean="0"/>
              <a:t>Koszty poniesione w związku ze zwalczaniem ASF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1 610 621,15 PLN</a:t>
            </a:r>
            <a:endParaRPr lang="pl-P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6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26170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stad oraz pogłowie świń w obszarze objętym ograniczeniami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68580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564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0608"/>
            <a:ext cx="8229600" cy="1600200"/>
          </a:xfrm>
        </p:spPr>
        <p:txBody>
          <a:bodyPr/>
          <a:lstStyle/>
          <a:p>
            <a:r>
              <a:rPr lang="pl-PL" dirty="0" smtClean="0"/>
              <a:t>Populacja świń w strefie objętej ograniczeniami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42792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749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Przekrój przebadanych zwierząt w 2015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6974341"/>
              </p:ext>
            </p:extLst>
          </p:nvPr>
        </p:nvGraphicFramePr>
        <p:xfrm>
          <a:off x="457200" y="1600200"/>
          <a:ext cx="807524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282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Przekrój przebadanych dzików w 2015</a:t>
            </a:r>
            <a:endParaRPr lang="pl-PL" dirty="0"/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xmlns="" val="3157571021"/>
              </p:ext>
            </p:extLst>
          </p:nvPr>
        </p:nvGraphicFramePr>
        <p:xfrm>
          <a:off x="287524" y="1340768"/>
          <a:ext cx="85689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271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Przekrój przebadanych dzików w 2015</a:t>
            </a:r>
            <a:endParaRPr lang="pl-PL" dirty="0"/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xmlns="" val="3264115578"/>
              </p:ext>
            </p:extLst>
          </p:nvPr>
        </p:nvGraphicFramePr>
        <p:xfrm>
          <a:off x="287524" y="1340768"/>
          <a:ext cx="85689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712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08720"/>
          </a:xfrm>
        </p:spPr>
        <p:txBody>
          <a:bodyPr/>
          <a:lstStyle/>
          <a:p>
            <a:r>
              <a:rPr lang="pl-PL" sz="3600" dirty="0" smtClean="0"/>
              <a:t>Mapa przypadków powiat białostocki `15</a:t>
            </a:r>
            <a:endParaRPr lang="pl-PL" sz="36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28927"/>
            <a:ext cx="8229600" cy="406850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1602"/>
            <a:ext cx="10729192" cy="530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62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  <a:cs typeface="Arial" pitchFamily="34" charset="0"/>
              </a:rPr>
              <a:t>Program </a:t>
            </a:r>
            <a:r>
              <a:rPr lang="pl-PL" altLang="pl-PL" dirty="0" err="1">
                <a:solidFill>
                  <a:schemeClr val="tx1"/>
                </a:solidFill>
                <a:cs typeface="Arial" pitchFamily="34" charset="0"/>
              </a:rPr>
              <a:t>bioasekuracji</a:t>
            </a:r>
            <a:r>
              <a:rPr lang="pl-PL" altLang="pl-PL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pl-PL" altLang="pl-PL" dirty="0">
                <a:solidFill>
                  <a:schemeClr val="tx1"/>
                </a:solidFill>
                <a:cs typeface="Arial" pitchFamily="34" charset="0"/>
              </a:rPr>
            </a:b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061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228600" y="1177925"/>
            <a:ext cx="8686800" cy="4821238"/>
          </a:xfrm>
        </p:spPr>
        <p:txBody>
          <a:bodyPr/>
          <a:lstStyle/>
          <a:p>
            <a:pPr marL="0" indent="0" algn="just">
              <a:buFont typeface="Arial" pitchFamily="34" charset="0"/>
              <a:buNone/>
            </a:pPr>
            <a:r>
              <a:rPr lang="pl-PL" altLang="pl-PL" smtClean="0"/>
              <a:t>Posiadacze świń na obszarze obowiązywania programu będą zobowiązani do </a:t>
            </a:r>
            <a:r>
              <a:rPr lang="pl-PL" altLang="pl-PL" b="1" smtClean="0"/>
              <a:t>dostosowania gospodarstw</a:t>
            </a:r>
            <a:r>
              <a:rPr lang="pl-PL" altLang="pl-PL" smtClean="0"/>
              <a:t> do określonych w programie wymagań bioasekuracji </a:t>
            </a:r>
          </a:p>
          <a:p>
            <a:pPr marL="0" indent="0" algn="ctr">
              <a:buFont typeface="Arial" pitchFamily="34" charset="0"/>
              <a:buNone/>
            </a:pPr>
            <a:endParaRPr lang="pl-PL" altLang="pl-PL" smtClean="0"/>
          </a:p>
          <a:p>
            <a:pPr marL="0" indent="0" algn="ctr">
              <a:buFont typeface="Arial" pitchFamily="34" charset="0"/>
              <a:buNone/>
            </a:pPr>
            <a:r>
              <a:rPr lang="pl-PL" altLang="pl-PL" sz="3600" smtClean="0"/>
              <a:t>Termin na dostosowanie:</a:t>
            </a:r>
          </a:p>
          <a:p>
            <a:pPr marL="0" indent="0" algn="ctr">
              <a:buFont typeface="Arial" pitchFamily="34" charset="0"/>
              <a:buNone/>
            </a:pPr>
            <a:r>
              <a:rPr lang="pl-PL" altLang="pl-PL" sz="3600" smtClean="0"/>
              <a:t>1 miesiąc od dnia wejścia w życie ww. rozporządzenia, tzn. do </a:t>
            </a:r>
            <a:r>
              <a:rPr lang="pl-PL" altLang="pl-PL" sz="3600" b="1" smtClean="0"/>
              <a:t>29 maja 2015 r.</a:t>
            </a:r>
            <a:endParaRPr lang="pl-PL" altLang="pl-PL" sz="3600" smtClean="0"/>
          </a:p>
        </p:txBody>
      </p:sp>
      <p:sp>
        <p:nvSpPr>
          <p:cNvPr id="17411" name="Tytuł 1"/>
          <p:cNvSpPr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pl-PL" altLang="pl-PL" sz="3200" dirty="0">
                <a:solidFill>
                  <a:schemeClr val="tx1"/>
                </a:solidFill>
                <a:cs typeface="Arial" pitchFamily="34" charset="0"/>
              </a:rPr>
              <a:t>Program </a:t>
            </a:r>
            <a:r>
              <a:rPr lang="pl-PL" altLang="pl-PL" sz="3200" dirty="0" err="1">
                <a:solidFill>
                  <a:schemeClr val="tx1"/>
                </a:solidFill>
                <a:cs typeface="Arial" pitchFamily="34" charset="0"/>
              </a:rPr>
              <a:t>bioasekuracji</a:t>
            </a:r>
            <a:endParaRPr lang="pl-PL" altLang="pl-PL" sz="3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412" name="pole tekstowe 5"/>
          <p:cNvSpPr txBox="1">
            <a:spLocks noChangeArrowheads="1"/>
          </p:cNvSpPr>
          <p:nvPr/>
        </p:nvSpPr>
        <p:spPr bwMode="auto">
          <a:xfrm>
            <a:off x="0" y="657225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pl-PL" altLang="en-US" sz="1400"/>
              <a:t>Warszawa, 28 kwietnia 2015 r.</a:t>
            </a:r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xmlns="" val="3441501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228600" y="1025525"/>
            <a:ext cx="8686800" cy="5337175"/>
          </a:xfrm>
        </p:spPr>
        <p:txBody>
          <a:bodyPr>
            <a:noAutofit/>
          </a:bodyPr>
          <a:lstStyle/>
          <a:p>
            <a:pPr marL="0" indent="0" algn="just">
              <a:buFont typeface="Arial" pitchFamily="34" charset="0"/>
              <a:buNone/>
              <a:defRPr/>
            </a:pPr>
            <a:r>
              <a:rPr lang="pl-PL" b="1" dirty="0" smtClean="0"/>
              <a:t>Efekty wejścia w życie programu bioasekuracji #1:</a:t>
            </a:r>
          </a:p>
          <a:p>
            <a:pPr marL="0" indent="0" algn="just">
              <a:lnSpc>
                <a:spcPts val="23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pl-PL" sz="2000" spc="-30" dirty="0" smtClean="0"/>
              <a:t>Objęci programem posiadacze świń, którzy </a:t>
            </a:r>
            <a:r>
              <a:rPr lang="pl-PL" sz="2000" b="1" spc="-30" dirty="0" smtClean="0"/>
              <a:t>nie będą mogli dostosować </a:t>
            </a:r>
            <a:r>
              <a:rPr lang="pl-PL" sz="2000" spc="-30" dirty="0" smtClean="0"/>
              <a:t>gospodarstw do ww. wymagań mogą złożyć do PLW </a:t>
            </a:r>
            <a:r>
              <a:rPr lang="pl-PL" sz="2000" b="1" spc="-30" dirty="0" smtClean="0"/>
              <a:t>oświadczenie,</a:t>
            </a:r>
            <a:r>
              <a:rPr lang="pl-PL" sz="2000" spc="-30" dirty="0" smtClean="0"/>
              <a:t> że gospodarstwo nie spełni wymagań określonych w programie bioasekuracji.</a:t>
            </a:r>
          </a:p>
          <a:p>
            <a:pPr marL="0" indent="0" algn="just">
              <a:lnSpc>
                <a:spcPts val="23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pl-PL" sz="2000" dirty="0" smtClean="0"/>
              <a:t>W takim przypadku:</a:t>
            </a:r>
          </a:p>
          <a:p>
            <a:pPr algn="just">
              <a:lnSpc>
                <a:spcPts val="23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2000" b="1" dirty="0" smtClean="0"/>
              <a:t>PLW, po przeprowadzeniu kontroli w gospodarstwie, wyda:</a:t>
            </a:r>
          </a:p>
          <a:p>
            <a:pPr marL="368300" indent="-266700" algn="just">
              <a:lnSpc>
                <a:spcPts val="2300"/>
              </a:lnSpc>
              <a:spcBef>
                <a:spcPts val="600"/>
              </a:spcBef>
              <a:buFont typeface="Arial" pitchFamily="34" charset="0"/>
              <a:buAutoNum type="alphaLcParenR"/>
              <a:defRPr/>
            </a:pPr>
            <a:r>
              <a:rPr lang="pl-PL" sz="2000" dirty="0" smtClean="0"/>
              <a:t>nakaz</a:t>
            </a:r>
            <a:r>
              <a:rPr lang="pl-PL" sz="2000" b="1" dirty="0" smtClean="0"/>
              <a:t> </a:t>
            </a:r>
            <a:r>
              <a:rPr lang="pl-PL" sz="2000" dirty="0" smtClean="0"/>
              <a:t>zabicia świń w gospodarstwie lub poddanie ich ubojowi </a:t>
            </a:r>
            <a:r>
              <a:rPr lang="pl-PL" sz="2000" b="1" dirty="0" smtClean="0"/>
              <a:t>oraz dodatkowo</a:t>
            </a:r>
          </a:p>
          <a:p>
            <a:pPr marL="368300" indent="-266700" algn="just">
              <a:lnSpc>
                <a:spcPts val="2300"/>
              </a:lnSpc>
              <a:spcBef>
                <a:spcPts val="600"/>
              </a:spcBef>
              <a:buFont typeface="Arial" pitchFamily="34" charset="0"/>
              <a:buAutoNum type="alphaLcParenR"/>
              <a:defRPr/>
            </a:pPr>
            <a:r>
              <a:rPr lang="pl-PL" sz="2000" dirty="0" smtClean="0"/>
              <a:t>zakaz wprowadzania do gospodarstwa i utrzymywania w nim świń do 31 grudnia 2018 r.;</a:t>
            </a:r>
          </a:p>
          <a:p>
            <a:pPr algn="just">
              <a:lnSpc>
                <a:spcPts val="2300"/>
              </a:lnSpc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pl-PL" sz="2000" b="1" dirty="0" smtClean="0"/>
              <a:t>Posiadaczowi świń będzie przysługiwać:</a:t>
            </a:r>
          </a:p>
          <a:p>
            <a:pPr marL="363538" indent="-276225" algn="just">
              <a:lnSpc>
                <a:spcPts val="2300"/>
              </a:lnSpc>
              <a:spcBef>
                <a:spcPts val="600"/>
              </a:spcBef>
              <a:buFont typeface="+mj-lt"/>
              <a:buAutoNum type="alphaLcParenR"/>
              <a:defRPr/>
            </a:pPr>
            <a:r>
              <a:rPr lang="pl-PL" sz="2000" b="1" dirty="0" smtClean="0"/>
              <a:t>odszkodowanie</a:t>
            </a:r>
            <a:r>
              <a:rPr lang="pl-PL" sz="2000" dirty="0" smtClean="0"/>
              <a:t> za zabite lub poddane ubojowi zwierzęta, </a:t>
            </a:r>
          </a:p>
          <a:p>
            <a:pPr marL="363538" indent="-276225" algn="just">
              <a:lnSpc>
                <a:spcPts val="2300"/>
              </a:lnSpc>
              <a:spcBef>
                <a:spcPts val="600"/>
              </a:spcBef>
              <a:buFont typeface="+mj-lt"/>
              <a:buAutoNum type="alphaLcParenR"/>
              <a:defRPr/>
            </a:pPr>
            <a:r>
              <a:rPr lang="pl-PL" sz="2000" b="1" dirty="0" smtClean="0"/>
              <a:t>rekompensata</a:t>
            </a:r>
            <a:r>
              <a:rPr lang="pl-PL" sz="2000" dirty="0" smtClean="0"/>
              <a:t> za nieprzerwane nieutrzymywanie świń w gospodarstwie, przyznawana w drodze decyzji kierownika biura ARiMR.</a:t>
            </a:r>
          </a:p>
        </p:txBody>
      </p:sp>
      <p:sp>
        <p:nvSpPr>
          <p:cNvPr id="19459" name="Tytuł 1"/>
          <p:cNvSpPr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pl-PL" altLang="pl-PL" sz="3200" dirty="0">
                <a:solidFill>
                  <a:schemeClr val="tx1"/>
                </a:solidFill>
                <a:cs typeface="Arial" pitchFamily="34" charset="0"/>
              </a:rPr>
              <a:t>Program </a:t>
            </a:r>
            <a:r>
              <a:rPr lang="pl-PL" altLang="pl-PL" sz="3200" dirty="0" err="1">
                <a:solidFill>
                  <a:schemeClr val="tx1"/>
                </a:solidFill>
                <a:cs typeface="Arial" pitchFamily="34" charset="0"/>
              </a:rPr>
              <a:t>bioasekuracji</a:t>
            </a:r>
            <a:endParaRPr lang="pl-PL" altLang="pl-PL" sz="3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460" name="pole tekstowe 5"/>
          <p:cNvSpPr txBox="1">
            <a:spLocks noChangeArrowheads="1"/>
          </p:cNvSpPr>
          <p:nvPr/>
        </p:nvSpPr>
        <p:spPr bwMode="auto">
          <a:xfrm>
            <a:off x="0" y="657225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pl-PL" altLang="en-US" sz="1400"/>
              <a:t>Warszawa, 28 kwietnia 2015 r.</a:t>
            </a:r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xmlns="" val="1905700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Stan chorób zakaźnych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876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228600" y="1177925"/>
            <a:ext cx="8686800" cy="5337175"/>
          </a:xfrm>
        </p:spPr>
        <p:txBody>
          <a:bodyPr/>
          <a:lstStyle/>
          <a:p>
            <a:pPr algn="just">
              <a:buFont typeface="Arial" pitchFamily="34" charset="0"/>
              <a:buNone/>
              <a:defRPr/>
            </a:pPr>
            <a:r>
              <a:rPr lang="pl-PL" b="1" dirty="0" smtClean="0"/>
              <a:t>WAŻNE!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pl-PL" sz="2400" dirty="0" smtClean="0"/>
              <a:t>Wniosek o przyznanie rekompensat należy złożyć do właściwego kierownika biura powiatowego ARiMR, w terminie 3 miesięcy od dnia wejścia w życie ww. rozporządzenia, tj. </a:t>
            </a:r>
            <a:r>
              <a:rPr lang="pl-PL" sz="2400" b="1" dirty="0" smtClean="0"/>
              <a:t>do 29 lipca 2015 r.</a:t>
            </a:r>
            <a:endParaRPr lang="pl-PL" sz="2400" dirty="0" smtClean="0"/>
          </a:p>
          <a:p>
            <a:pPr marL="0" indent="0" algn="just">
              <a:buFont typeface="Arial" pitchFamily="34" charset="0"/>
              <a:buNone/>
              <a:defRPr/>
            </a:pPr>
            <a:r>
              <a:rPr lang="pl-PL" sz="2400" dirty="0" smtClean="0"/>
              <a:t>Do wniosku należy dołączyć kopię ww. decyzji wydanej przez powiatowego lekarza weterynarii oraz dokumenty potwierdzające jej wykonanie.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pl-PL" sz="3600" dirty="0"/>
          </a:p>
        </p:txBody>
      </p:sp>
      <p:sp>
        <p:nvSpPr>
          <p:cNvPr id="20483" name="Tytuł 1"/>
          <p:cNvSpPr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pl-PL" altLang="pl-PL" sz="3200">
                <a:solidFill>
                  <a:schemeClr val="tx1"/>
                </a:solidFill>
                <a:cs typeface="Arial" pitchFamily="34" charset="0"/>
              </a:rPr>
              <a:t>Program bioasekuracji</a:t>
            </a:r>
          </a:p>
        </p:txBody>
      </p:sp>
      <p:sp>
        <p:nvSpPr>
          <p:cNvPr id="20484" name="pole tekstowe 5"/>
          <p:cNvSpPr txBox="1">
            <a:spLocks noChangeArrowheads="1"/>
          </p:cNvSpPr>
          <p:nvPr/>
        </p:nvSpPr>
        <p:spPr bwMode="auto">
          <a:xfrm>
            <a:off x="0" y="657225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pl-PL" altLang="en-US" sz="1400"/>
              <a:t>Warszawa, 28 kwietnia 2015 r.</a:t>
            </a:r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xmlns="" val="370485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171450" y="1092200"/>
            <a:ext cx="8801100" cy="5337175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Arial" pitchFamily="34" charset="0"/>
              <a:buNone/>
              <a:defRPr/>
            </a:pPr>
            <a:r>
              <a:rPr lang="pl-PL" sz="2800" b="1" dirty="0" smtClean="0"/>
              <a:t>Efekty wejścia w życie programu bioasekuracji #2: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pl-PL" sz="2000" dirty="0" smtClean="0"/>
              <a:t>Objęci programem posiadacze świń, którzy </a:t>
            </a:r>
            <a:r>
              <a:rPr lang="pl-PL" sz="2000" b="1" dirty="0" smtClean="0"/>
              <a:t>nie dostosują</a:t>
            </a:r>
            <a:r>
              <a:rPr lang="pl-PL" sz="2000" dirty="0" smtClean="0"/>
              <a:t> gospodarstw do ww. wymagań bioasekuracji w terminie oraz </a:t>
            </a:r>
            <a:r>
              <a:rPr lang="pl-PL" sz="2000" b="1" dirty="0" smtClean="0"/>
              <a:t>nie złożą </a:t>
            </a:r>
            <a:r>
              <a:rPr lang="pl-PL" sz="2000" dirty="0" smtClean="0"/>
              <a:t>w tym terminie do PLW </a:t>
            </a:r>
            <a:r>
              <a:rPr lang="pl-PL" sz="2000" b="1" dirty="0" smtClean="0"/>
              <a:t>oświadczenia,</a:t>
            </a:r>
            <a:r>
              <a:rPr lang="pl-PL" sz="2000" dirty="0" smtClean="0"/>
              <a:t> że gospodarstwo nie spełni wymagań określonych w ww. programie bioasekuracji: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l-PL" sz="2000" b="1" dirty="0" smtClean="0"/>
              <a:t>PLW  po przeprowadzeniu kontroli w gospodarstwie wyda:</a:t>
            </a:r>
          </a:p>
          <a:p>
            <a:pPr marL="447675" indent="-361950" algn="just">
              <a:lnSpc>
                <a:spcPts val="2300"/>
              </a:lnSpc>
              <a:spcBef>
                <a:spcPts val="300"/>
              </a:spcBef>
              <a:buFont typeface="Arial" pitchFamily="34" charset="0"/>
              <a:buAutoNum type="alphaLcParenR"/>
              <a:defRPr/>
            </a:pPr>
            <a:r>
              <a:rPr lang="pl-PL" sz="2000" dirty="0" smtClean="0"/>
              <a:t>nakaz</a:t>
            </a:r>
            <a:r>
              <a:rPr lang="pl-PL" sz="2000" b="1" dirty="0" smtClean="0"/>
              <a:t> </a:t>
            </a:r>
            <a:r>
              <a:rPr lang="pl-PL" sz="2000" dirty="0" smtClean="0"/>
              <a:t>zabicia świń w gospodarstwie lub poddanie ich ubojowi </a:t>
            </a:r>
            <a:r>
              <a:rPr lang="pl-PL" sz="2000" b="1" dirty="0" smtClean="0"/>
              <a:t>oraz dodatkowo</a:t>
            </a:r>
          </a:p>
          <a:p>
            <a:pPr marL="447675" indent="-361950" algn="just">
              <a:lnSpc>
                <a:spcPts val="2300"/>
              </a:lnSpc>
              <a:spcBef>
                <a:spcPts val="300"/>
              </a:spcBef>
              <a:buFont typeface="Arial" pitchFamily="34" charset="0"/>
              <a:buAutoNum type="alphaLcParenR"/>
              <a:defRPr/>
            </a:pPr>
            <a:r>
              <a:rPr lang="pl-PL" sz="2000" dirty="0" smtClean="0"/>
              <a:t>zakaz wprowadzania do gospodarstwa i utrzymywania w nim świń do 31 grudnia 2018 r.;</a:t>
            </a:r>
          </a:p>
          <a:p>
            <a:pPr marL="457200" indent="-457200" algn="just">
              <a:buFont typeface="+mj-lt"/>
              <a:buAutoNum type="arabicPeriod" startAt="2"/>
              <a:defRPr/>
            </a:pPr>
            <a:r>
              <a:rPr lang="pl-PL" sz="2000" b="1" dirty="0" smtClean="0"/>
              <a:t>Posiadaczom świń w takiej sytuacji będą przysługiwać jedynie odszkodowania</a:t>
            </a:r>
            <a:r>
              <a:rPr lang="pl-PL" sz="2000" dirty="0" smtClean="0"/>
              <a:t> za zabite lub poddane ubojowi zwierzęta, wypłacane przez właściwego PLW;</a:t>
            </a:r>
          </a:p>
          <a:p>
            <a:pPr marL="457200" indent="-457200" algn="just">
              <a:buFont typeface="+mj-lt"/>
              <a:buAutoNum type="arabicPeriod" startAt="2"/>
              <a:defRPr/>
            </a:pPr>
            <a:r>
              <a:rPr lang="pl-PL" sz="2000" b="1" dirty="0" smtClean="0"/>
              <a:t>Posiadaczom świń w takiej sytuacji nie będzie przysługiwać rekompensata</a:t>
            </a:r>
            <a:r>
              <a:rPr lang="pl-PL" sz="2000" dirty="0" smtClean="0"/>
              <a:t>.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pl-PL" sz="2400" dirty="0"/>
          </a:p>
        </p:txBody>
      </p:sp>
      <p:sp>
        <p:nvSpPr>
          <p:cNvPr id="21507" name="Tytuł 1"/>
          <p:cNvSpPr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pl-PL" altLang="pl-PL" sz="3200" dirty="0">
                <a:solidFill>
                  <a:schemeClr val="tx1"/>
                </a:solidFill>
                <a:cs typeface="Arial" pitchFamily="34" charset="0"/>
              </a:rPr>
              <a:t>Program </a:t>
            </a:r>
            <a:r>
              <a:rPr lang="pl-PL" altLang="pl-PL" sz="3200" dirty="0" err="1">
                <a:solidFill>
                  <a:schemeClr val="tx1"/>
                </a:solidFill>
                <a:cs typeface="Arial" pitchFamily="34" charset="0"/>
              </a:rPr>
              <a:t>bioasekuracji</a:t>
            </a:r>
            <a:endParaRPr lang="pl-PL" altLang="pl-PL" sz="3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508" name="pole tekstowe 5"/>
          <p:cNvSpPr txBox="1">
            <a:spLocks noChangeArrowheads="1"/>
          </p:cNvSpPr>
          <p:nvPr/>
        </p:nvSpPr>
        <p:spPr bwMode="auto">
          <a:xfrm>
            <a:off x="0" y="657225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pl-PL" altLang="en-US" sz="1400"/>
              <a:t>Warszawa, 28 kwietnia 2015 r.</a:t>
            </a:r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xmlns="" val="3435105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171450" y="1092200"/>
            <a:ext cx="8801100" cy="53371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l-PL" b="1" dirty="0" smtClean="0"/>
              <a:t>WAŻNE! </a:t>
            </a:r>
            <a:r>
              <a:rPr lang="pl-PL" sz="2800" b="1" dirty="0" smtClean="0"/>
              <a:t>(podsumowanie najważniejszych terminów)</a:t>
            </a:r>
            <a:endParaRPr lang="pl-PL" b="1" dirty="0" smtClean="0"/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l-PL" sz="2400" b="1" dirty="0" smtClean="0"/>
              <a:t>29 kwietnia 2015 r.: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l-PL" sz="2400" dirty="0" smtClean="0"/>
              <a:t>wejście w życie rozporządzenia wprowadzającego program bioasekuracji</a:t>
            </a:r>
          </a:p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l-PL" sz="2400" b="1" dirty="0" smtClean="0"/>
              <a:t>29 maja 2015 r.:</a:t>
            </a:r>
          </a:p>
          <a:p>
            <a:pPr marL="266700" indent="-266700" algn="just">
              <a:spcBef>
                <a:spcPts val="0"/>
              </a:spcBef>
              <a:defRPr/>
            </a:pPr>
            <a:r>
              <a:rPr lang="pl-PL" sz="2400" dirty="0" smtClean="0"/>
              <a:t>termin na dostosowanie gospodarstwa do wymogów bioasekuracji</a:t>
            </a:r>
          </a:p>
          <a:p>
            <a:pPr marL="266700" indent="-266700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400" dirty="0" smtClean="0"/>
              <a:t>termin na złożenie oświadczenia do PLW w przypadku braku możliwości spełnienia wymagań bioasekuracji</a:t>
            </a:r>
          </a:p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l-PL" sz="2400" b="1" dirty="0" smtClean="0"/>
              <a:t>29 lipca 2015 r.: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l-PL" sz="2400" dirty="0" smtClean="0"/>
              <a:t>termin na złożenie wniosku do kierownika biura powiatowego Agencji Restrukturyzacji i Modernizacji Rolnictwa o przyznanie rekompensaty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l-PL" sz="2400" b="1" dirty="0" smtClean="0"/>
              <a:t>31 grudnia 2018 r.: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l-PL" sz="2400" dirty="0" smtClean="0"/>
              <a:t>Termin obowiązywania zakazu utrzymywania świń</a:t>
            </a:r>
            <a:endParaRPr lang="pl-PL" sz="2400" dirty="0"/>
          </a:p>
        </p:txBody>
      </p:sp>
      <p:sp>
        <p:nvSpPr>
          <p:cNvPr id="22531" name="Tytuł 1"/>
          <p:cNvSpPr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pl-PL" altLang="pl-PL" sz="3200" dirty="0">
                <a:solidFill>
                  <a:schemeClr val="tx1"/>
                </a:solidFill>
                <a:cs typeface="Arial" pitchFamily="34" charset="0"/>
              </a:rPr>
              <a:t>Program </a:t>
            </a:r>
            <a:r>
              <a:rPr lang="pl-PL" altLang="pl-PL" sz="3200" dirty="0" err="1">
                <a:solidFill>
                  <a:schemeClr val="tx1"/>
                </a:solidFill>
                <a:cs typeface="Arial" pitchFamily="34" charset="0"/>
              </a:rPr>
              <a:t>bioasekuracji</a:t>
            </a:r>
            <a:endParaRPr lang="pl-PL" altLang="pl-PL" sz="3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532" name="pole tekstowe 5"/>
          <p:cNvSpPr txBox="1">
            <a:spLocks noChangeArrowheads="1"/>
          </p:cNvSpPr>
          <p:nvPr/>
        </p:nvSpPr>
        <p:spPr bwMode="auto">
          <a:xfrm>
            <a:off x="0" y="657225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pl-PL" altLang="en-US" sz="1400"/>
              <a:t>Warszawa, 28 kwietnia 2015 r.</a:t>
            </a:r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xmlns="" val="177727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0128" y="1772816"/>
            <a:ext cx="2383743" cy="215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935071" y="5674022"/>
            <a:ext cx="3671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i="1" dirty="0" smtClean="0">
                <a:solidFill>
                  <a:schemeClr val="tx1"/>
                </a:solidFill>
              </a:rPr>
              <a:t/>
            </a:r>
            <a:br>
              <a:rPr lang="pl-PL" i="1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Powiatowy Inspektorat Weterynarii w Białymstoku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54" y="3420764"/>
            <a:ext cx="1451938" cy="177281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420764"/>
            <a:ext cx="1472438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1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xmlns="" val="3449556777"/>
              </p:ext>
            </p:extLst>
          </p:nvPr>
        </p:nvGraphicFramePr>
        <p:xfrm>
          <a:off x="0" y="332656"/>
          <a:ext cx="914400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949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Sytuacja epizootyczna w zakresie ASF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980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18864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u="sng" dirty="0" smtClean="0">
                <a:solidFill>
                  <a:srgbClr val="86143F"/>
                </a:solidFill>
                <a:latin typeface="Calibri" panose="020F0502020204030204" pitchFamily="34" charset="0"/>
              </a:rPr>
              <a:t>Sytuacja </a:t>
            </a:r>
            <a:r>
              <a:rPr lang="pl-PL" sz="2800" b="1" u="sng" dirty="0">
                <a:solidFill>
                  <a:srgbClr val="86143F"/>
                </a:solidFill>
                <a:latin typeface="Calibri" panose="020F0502020204030204" pitchFamily="34" charset="0"/>
              </a:rPr>
              <a:t>epizootyczna na świecie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71556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71339"/>
            <a:ext cx="4355976" cy="599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14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ole tekstowe 4"/>
          <p:cNvSpPr txBox="1">
            <a:spLocks noChangeArrowheads="1"/>
          </p:cNvSpPr>
          <p:nvPr/>
        </p:nvSpPr>
        <p:spPr bwMode="auto">
          <a:xfrm>
            <a:off x="0" y="657225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pl-PL" altLang="en-US" sz="1400"/>
              <a:t>Warszawa, 28 kwietnia 2015 r.</a:t>
            </a:r>
            <a:endParaRPr lang="en-GB" altLang="en-US" sz="1400"/>
          </a:p>
        </p:txBody>
      </p:sp>
      <p:sp>
        <p:nvSpPr>
          <p:cNvPr id="10" name="Symbol zastępczy zawartości 8"/>
          <p:cNvSpPr txBox="1">
            <a:spLocks/>
          </p:cNvSpPr>
          <p:nvPr/>
        </p:nvSpPr>
        <p:spPr bwMode="auto">
          <a:xfrm>
            <a:off x="107504" y="26064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lnSpc>
                <a:spcPts val="2900"/>
              </a:lnSpc>
              <a:spcBef>
                <a:spcPts val="0"/>
              </a:spcBef>
              <a:defRPr/>
            </a:pPr>
            <a:r>
              <a:rPr lang="pl-PL" sz="2800" b="1" dirty="0">
                <a:solidFill>
                  <a:schemeClr val="tx1"/>
                </a:solidFill>
                <a:latin typeface="+mn-lt"/>
              </a:rPr>
              <a:t>Obszary objęte restrykcjami w państwach członkowskich UE</a:t>
            </a:r>
            <a:endParaRPr lang="pl-PL" sz="2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3" name="Picture 2" descr="C:\Documents and Settings\wet\Pulpit\Narada WLW ASF\PL-EC nowa regionalizac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218" y="1928272"/>
            <a:ext cx="3508245" cy="468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 descr="C:\Documents and Settings\wet\Pulpit\Narada WLW ASF\Regionalizacja PL 2015 maj + legen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985"/>
          <a:stretch>
            <a:fillRect/>
          </a:stretch>
        </p:blipFill>
        <p:spPr bwMode="auto">
          <a:xfrm>
            <a:off x="5127625" y="1476375"/>
            <a:ext cx="343058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Łącznik prosty 12"/>
          <p:cNvCxnSpPr/>
          <p:nvPr/>
        </p:nvCxnSpPr>
        <p:spPr>
          <a:xfrm flipV="1">
            <a:off x="1771650" y="1566863"/>
            <a:ext cx="4789488" cy="3806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 flipV="1">
            <a:off x="1771650" y="6067425"/>
            <a:ext cx="6029325" cy="21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61348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pole tekstowe 4"/>
          <p:cNvSpPr txBox="1">
            <a:spLocks noChangeArrowheads="1"/>
          </p:cNvSpPr>
          <p:nvPr/>
        </p:nvSpPr>
        <p:spPr bwMode="auto">
          <a:xfrm>
            <a:off x="0" y="657225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pl-PL" altLang="en-US" sz="1400"/>
              <a:t>Warszawa, 28 kwietnia 2015 r.</a:t>
            </a:r>
            <a:endParaRPr lang="en-GB" altLang="en-US" sz="1400"/>
          </a:p>
        </p:txBody>
      </p:sp>
      <p:pic>
        <p:nvPicPr>
          <p:cNvPr id="6148" name="Picture 3" descr="C:\Documents and Settings\wet\Pulpit\Narada WLW ASF\Regionalizacja PL 2015 maj + legen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1084263"/>
            <a:ext cx="4025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Symbol zastępczy zawartości 8"/>
          <p:cNvSpPr>
            <a:spLocks noGrp="1"/>
          </p:cNvSpPr>
          <p:nvPr>
            <p:ph idx="1"/>
          </p:nvPr>
        </p:nvSpPr>
        <p:spPr>
          <a:xfrm>
            <a:off x="4140200" y="2438400"/>
            <a:ext cx="4762500" cy="2543175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pl-PL" altLang="pl-PL" sz="2800" smtClean="0"/>
              <a:t>Obszar ochronny </a:t>
            </a:r>
          </a:p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pl-PL" altLang="pl-PL" sz="1800" smtClean="0"/>
              <a:t>	(część I załącznika do decyzji 2014/709/UE)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pl-PL" altLang="pl-PL" sz="2800" smtClean="0"/>
              <a:t>Obszar objęty ograniczeniami</a:t>
            </a:r>
          </a:p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pl-PL" altLang="pl-PL" sz="2000" smtClean="0"/>
              <a:t>	</a:t>
            </a:r>
            <a:r>
              <a:rPr lang="pl-PL" altLang="pl-PL" sz="1800" smtClean="0"/>
              <a:t>(część II załącznika do decyzji 2014/709/UE)</a:t>
            </a:r>
            <a:endParaRPr lang="pl-PL" altLang="pl-PL" sz="2000" smtClean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pl-PL" altLang="pl-PL" sz="2800" smtClean="0"/>
              <a:t>Obszar zagrożenia</a:t>
            </a:r>
          </a:p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pl-PL" altLang="pl-PL" sz="2000" smtClean="0"/>
              <a:t>	</a:t>
            </a:r>
            <a:r>
              <a:rPr lang="pl-PL" altLang="pl-PL" sz="1800" smtClean="0"/>
              <a:t>(część III załącznika do decyzji 2014/709/UE)</a:t>
            </a:r>
            <a:endParaRPr lang="pl-PL" altLang="pl-PL" sz="2000" smtClean="0"/>
          </a:p>
          <a:p>
            <a:pPr>
              <a:buFont typeface="Arial" pitchFamily="34" charset="0"/>
              <a:buNone/>
            </a:pPr>
            <a:endParaRPr lang="pl-PL" altLang="pl-PL" sz="2400" smtClean="0"/>
          </a:p>
          <a:p>
            <a:pPr>
              <a:buFont typeface="Arial" pitchFamily="34" charset="0"/>
              <a:buNone/>
            </a:pPr>
            <a:endParaRPr lang="pl-PL" altLang="pl-PL" sz="2000" smtClean="0"/>
          </a:p>
        </p:txBody>
      </p:sp>
      <p:sp>
        <p:nvSpPr>
          <p:cNvPr id="10" name="Symbol zastępczy zawartości 8"/>
          <p:cNvSpPr txBox="1">
            <a:spLocks/>
          </p:cNvSpPr>
          <p:nvPr/>
        </p:nvSpPr>
        <p:spPr bwMode="auto">
          <a:xfrm>
            <a:off x="467544" y="188640"/>
            <a:ext cx="84969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2900"/>
              </a:lnSpc>
              <a:defRPr/>
            </a:pPr>
            <a:r>
              <a:rPr lang="pl-PL" sz="2400" b="1" dirty="0">
                <a:solidFill>
                  <a:schemeClr val="tx1"/>
                </a:solidFill>
                <a:latin typeface="+mn-lt"/>
              </a:rPr>
              <a:t>Podział na obszary </a:t>
            </a:r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–</a:t>
            </a:r>
            <a:r>
              <a:rPr lang="pl-PL" sz="1600" b="1" dirty="0" smtClean="0">
                <a:solidFill>
                  <a:prstClr val="black"/>
                </a:solidFill>
              </a:rPr>
              <a:t>rozporządzenie </a:t>
            </a:r>
            <a:r>
              <a:rPr lang="pl-PL" sz="1600" b="1" dirty="0">
                <a:solidFill>
                  <a:prstClr val="black"/>
                </a:solidFill>
              </a:rPr>
              <a:t>MRiRW – </a:t>
            </a:r>
            <a:r>
              <a:rPr lang="pl-PL" sz="1600" b="1" dirty="0" smtClean="0">
                <a:solidFill>
                  <a:prstClr val="black"/>
                </a:solidFill>
              </a:rPr>
              <a:t>z dnia 6 maja 2015 w sprawie środków podejmowanych w związku z wystąpieniem afrykańskiego pomoru świń </a:t>
            </a:r>
            <a:br>
              <a:rPr lang="pl-PL" sz="1600" b="1" dirty="0" smtClean="0">
                <a:solidFill>
                  <a:prstClr val="black"/>
                </a:solidFill>
              </a:rPr>
            </a:br>
            <a:r>
              <a:rPr lang="pl-PL" sz="1600" b="1" dirty="0" smtClean="0">
                <a:solidFill>
                  <a:prstClr val="black"/>
                </a:solidFill>
              </a:rPr>
              <a:t>(</a:t>
            </a:r>
            <a:r>
              <a:rPr lang="pl-PL" sz="1600" b="1" dirty="0" err="1" smtClean="0">
                <a:solidFill>
                  <a:prstClr val="black"/>
                </a:solidFill>
              </a:rPr>
              <a:t>Dz.U</a:t>
            </a:r>
            <a:r>
              <a:rPr lang="pl-PL" sz="1600" b="1" dirty="0" smtClean="0">
                <a:solidFill>
                  <a:prstClr val="black"/>
                </a:solidFill>
              </a:rPr>
              <a:t>. 2015, poz. 711)</a:t>
            </a:r>
            <a:endParaRPr lang="pl-PL" sz="1600" b="1" dirty="0">
              <a:solidFill>
                <a:prstClr val="black"/>
              </a:solidFill>
              <a:latin typeface="Calibri"/>
            </a:endParaRPr>
          </a:p>
          <a:p>
            <a:pPr algn="ctr" defTabSz="914400">
              <a:lnSpc>
                <a:spcPts val="2900"/>
              </a:lnSpc>
              <a:spcBef>
                <a:spcPts val="0"/>
              </a:spcBef>
              <a:defRPr/>
            </a:pP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314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Sytuacja epizootyczna w ubiegłym roku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2 ogniska u świń na terenie województwa </a:t>
            </a:r>
          </a:p>
          <a:p>
            <a:pPr marL="982663">
              <a:buFont typeface="Courier New" panose="02070309020205020404" pitchFamily="49" charset="0"/>
              <a:buChar char="o"/>
            </a:pPr>
            <a:r>
              <a:rPr lang="pl-PL" dirty="0" smtClean="0"/>
              <a:t>I ognisko</a:t>
            </a:r>
          </a:p>
          <a:p>
            <a:pPr marL="1703388"/>
            <a:r>
              <a:rPr lang="pl-PL" dirty="0" smtClean="0"/>
              <a:t>Obszar zapowietrzony 23 /109</a:t>
            </a:r>
          </a:p>
          <a:p>
            <a:pPr marL="1703388"/>
            <a:r>
              <a:rPr lang="pl-PL" dirty="0" smtClean="0"/>
              <a:t>Obszar zagrożony19/171</a:t>
            </a:r>
          </a:p>
          <a:p>
            <a:pPr marL="982663">
              <a:buFont typeface="Courier New" panose="02070309020205020404" pitchFamily="49" charset="0"/>
              <a:buChar char="o"/>
            </a:pPr>
            <a:r>
              <a:rPr lang="pl-PL" dirty="0" smtClean="0"/>
              <a:t>II ognisko</a:t>
            </a:r>
          </a:p>
          <a:p>
            <a:pPr marL="1703388"/>
            <a:r>
              <a:rPr lang="pl-PL" dirty="0"/>
              <a:t>Obszar zapowietrzony </a:t>
            </a:r>
            <a:r>
              <a:rPr lang="pl-PL" dirty="0" smtClean="0"/>
              <a:t>19 /43</a:t>
            </a:r>
            <a:endParaRPr lang="pl-PL" dirty="0"/>
          </a:p>
          <a:p>
            <a:pPr marL="1703388"/>
            <a:r>
              <a:rPr lang="pl-PL" dirty="0"/>
              <a:t>Obszar </a:t>
            </a:r>
            <a:r>
              <a:rPr lang="pl-PL" dirty="0" smtClean="0"/>
              <a:t>zagrożony91/323</a:t>
            </a:r>
            <a:endParaRPr lang="pl-PL" dirty="0"/>
          </a:p>
          <a:p>
            <a:pPr marL="982663">
              <a:buFont typeface="Courier New" panose="02070309020205020404" pitchFamily="49" charset="0"/>
              <a:buChar char="o"/>
            </a:pPr>
            <a:r>
              <a:rPr lang="pl-PL" dirty="0" smtClean="0"/>
              <a:t>44 wyniki dodatnie u dzików</a:t>
            </a:r>
          </a:p>
          <a:p>
            <a:pPr marL="639763" indent="0">
              <a:buNone/>
            </a:pPr>
            <a:endParaRPr lang="pl-PL" dirty="0" smtClean="0"/>
          </a:p>
          <a:p>
            <a:pPr marL="982663">
              <a:buFont typeface="Wingdings" panose="05000000000000000000" pitchFamily="2" charset="2"/>
              <a:buChar char="Ø"/>
            </a:pPr>
            <a:r>
              <a:rPr lang="pl-PL" dirty="0" smtClean="0"/>
              <a:t>1  </a:t>
            </a:r>
            <a:r>
              <a:rPr lang="pl-PL" dirty="0"/>
              <a:t>ognisko na terenie powiatu sokólskiego</a:t>
            </a:r>
          </a:p>
          <a:p>
            <a:pPr marL="982663"/>
            <a:endParaRPr lang="pl-PL" dirty="0" smtClean="0"/>
          </a:p>
          <a:p>
            <a:pPr marL="457200" indent="-457200">
              <a:buFont typeface="+mj-lt"/>
              <a:buAutoNum type="arabicPeriod"/>
            </a:pP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051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Zgłoszenia stad w systemie IRZ dla I- go  ogniska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70498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363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612</Words>
  <Application>Microsoft Office PowerPoint</Application>
  <PresentationFormat>Pokaz na ekranie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Kierownictwo</vt:lpstr>
      <vt:lpstr>STUACJA EPIDEMIOLOGICZNA NA TERENIE POWIATU BIALOSTOCKIEGO</vt:lpstr>
      <vt:lpstr>Stan chorób zakaźnych </vt:lpstr>
      <vt:lpstr>Slajd 3</vt:lpstr>
      <vt:lpstr>Sytuacja epizootyczna w zakresie ASF</vt:lpstr>
      <vt:lpstr>Slajd 5</vt:lpstr>
      <vt:lpstr>Slajd 6</vt:lpstr>
      <vt:lpstr>Slajd 7</vt:lpstr>
      <vt:lpstr>Sytuacja epizootyczna w ubiegłym roku  </vt:lpstr>
      <vt:lpstr>Zgłoszenia stad w systemie IRZ dla I- go  ogniska</vt:lpstr>
      <vt:lpstr>Koszty poniesione w związku ze zwalczaniem ASF</vt:lpstr>
      <vt:lpstr>Liczba stad oraz pogłowie świń w obszarze objętym ograniczeniami</vt:lpstr>
      <vt:lpstr>Populacja świń w strefie objętej ograniczeniami</vt:lpstr>
      <vt:lpstr>Przekrój przebadanych zwierząt w 2015</vt:lpstr>
      <vt:lpstr>Przekrój przebadanych dzików w 2015</vt:lpstr>
      <vt:lpstr>Przekrój przebadanych dzików w 2015</vt:lpstr>
      <vt:lpstr>Mapa przypadków powiat białostocki `15</vt:lpstr>
      <vt:lpstr>Program bioasekuracji </vt:lpstr>
      <vt:lpstr>Slajd 18</vt:lpstr>
      <vt:lpstr>Slajd 19</vt:lpstr>
      <vt:lpstr>Slajd 20</vt:lpstr>
      <vt:lpstr>Slajd 21</vt:lpstr>
      <vt:lpstr>Slajd 22</vt:lpstr>
      <vt:lpstr>Dziękuję za uwagę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Jan Matczuk</dc:creator>
  <cp:lastModifiedBy>PCSPI20131</cp:lastModifiedBy>
  <cp:revision>11</cp:revision>
  <dcterms:created xsi:type="dcterms:W3CDTF">2015-05-28T06:21:08Z</dcterms:created>
  <dcterms:modified xsi:type="dcterms:W3CDTF">2015-06-08T07:36:17Z</dcterms:modified>
</cp:coreProperties>
</file>