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4"/>
  </p:notesMasterIdLst>
  <p:handoutMasterIdLst>
    <p:handoutMasterId r:id="rId25"/>
  </p:handoutMasterIdLst>
  <p:sldIdLst>
    <p:sldId id="432" r:id="rId2"/>
    <p:sldId id="296" r:id="rId3"/>
    <p:sldId id="469" r:id="rId4"/>
    <p:sldId id="448" r:id="rId5"/>
    <p:sldId id="387" r:id="rId6"/>
    <p:sldId id="386" r:id="rId7"/>
    <p:sldId id="449" r:id="rId8"/>
    <p:sldId id="481" r:id="rId9"/>
    <p:sldId id="288" r:id="rId10"/>
    <p:sldId id="455" r:id="rId11"/>
    <p:sldId id="439" r:id="rId12"/>
    <p:sldId id="447" r:id="rId13"/>
    <p:sldId id="468" r:id="rId14"/>
    <p:sldId id="485" r:id="rId15"/>
    <p:sldId id="474" r:id="rId16"/>
    <p:sldId id="475" r:id="rId17"/>
    <p:sldId id="477" r:id="rId18"/>
    <p:sldId id="478" r:id="rId19"/>
    <p:sldId id="482" r:id="rId20"/>
    <p:sldId id="483" r:id="rId21"/>
    <p:sldId id="484" r:id="rId22"/>
    <p:sldId id="454" r:id="rId23"/>
  </p:sldIdLst>
  <p:sldSz cx="9144000" cy="6858000" type="screen4x3"/>
  <p:notesSz cx="6735763" cy="986948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990033"/>
    <a:srgbClr val="FF0000"/>
    <a:srgbClr val="000000"/>
    <a:srgbClr val="B8F6F3"/>
    <a:srgbClr val="80EEE9"/>
    <a:srgbClr val="27774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603" autoAdjust="0"/>
  </p:normalViewPr>
  <p:slideViewPr>
    <p:cSldViewPr>
      <p:cViewPr varScale="1">
        <p:scale>
          <a:sx n="68" d="100"/>
          <a:sy n="68" d="100"/>
        </p:scale>
        <p:origin x="-4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2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8DFE87-F30C-4A04-BC29-67DDE71F908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6D02FF-AFEF-4107-BDC9-954B37D5245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2374C0-AD9A-470F-8D94-A5943A82D437}" type="slidenum">
              <a:rPr lang="pl-PL" altLang="pl-PL" smtClean="0"/>
              <a:pPr/>
              <a:t>5</a:t>
            </a:fld>
            <a:endParaRPr lang="pl-PL" altLang="pl-PL" smtClean="0"/>
          </a:p>
        </p:txBody>
      </p:sp>
      <p:sp>
        <p:nvSpPr>
          <p:cNvPr id="2969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pl-PL" altLang="pl-PL" smtClean="0">
              <a:latin typeface="Arial" pitchFamily="34" charset="0"/>
            </a:endParaRPr>
          </a:p>
        </p:txBody>
      </p:sp>
      <p:sp>
        <p:nvSpPr>
          <p:cNvPr id="29701" name="Symbol zastępczy numeru slajdu 3"/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74" tIns="45537" rIns="91074" bIns="45537" anchor="b"/>
          <a:lstStyle/>
          <a:p>
            <a:pPr algn="r" eaLnBrk="1" hangingPunct="1"/>
            <a:fld id="{61A55987-6627-4AF1-8571-C730C00FC994}" type="slidenum">
              <a:rPr lang="pl-PL" altLang="pl-PL" sz="1200">
                <a:latin typeface="Calibri" pitchFamily="34" charset="0"/>
              </a:rPr>
              <a:pPr algn="r" eaLnBrk="1" hangingPunct="1"/>
              <a:t>5</a:t>
            </a:fld>
            <a:endParaRPr lang="pl-PL" altLang="pl-PL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E8708B-1325-4218-83BA-5CD661EEB8C7}" type="slidenum">
              <a:rPr lang="pl-PL" altLang="pl-PL" smtClean="0"/>
              <a:pPr/>
              <a:t>6</a:t>
            </a:fld>
            <a:endParaRPr lang="pl-PL" altLang="pl-PL" smtClean="0"/>
          </a:p>
        </p:txBody>
      </p:sp>
      <p:sp>
        <p:nvSpPr>
          <p:cNvPr id="3072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pl-PL" altLang="pl-PL" smtClean="0">
              <a:latin typeface="Arial" pitchFamily="34" charset="0"/>
            </a:endParaRPr>
          </a:p>
        </p:txBody>
      </p:sp>
      <p:sp>
        <p:nvSpPr>
          <p:cNvPr id="30725" name="Symbol zastępczy numeru slajdu 3"/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74" tIns="45537" rIns="91074" bIns="45537" anchor="b"/>
          <a:lstStyle/>
          <a:p>
            <a:pPr algn="r" eaLnBrk="1" hangingPunct="1"/>
            <a:fld id="{22CEE312-A4A3-4B89-A4F0-E3F4439BA00B}" type="slidenum">
              <a:rPr lang="pl-PL" altLang="pl-PL" sz="1200">
                <a:latin typeface="Calibri" pitchFamily="34" charset="0"/>
              </a:rPr>
              <a:pPr algn="r" eaLnBrk="1" hangingPunct="1"/>
              <a:t>6</a:t>
            </a:fld>
            <a:endParaRPr lang="pl-PL" altLang="pl-PL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BCBCB8-993B-40F6-9208-55CE69D0421A}" type="slidenum">
              <a:rPr lang="pl-PL" altLang="pl-PL" smtClean="0"/>
              <a:pPr/>
              <a:t>7</a:t>
            </a:fld>
            <a:endParaRPr lang="pl-PL" altLang="pl-PL" smtClean="0"/>
          </a:p>
        </p:txBody>
      </p:sp>
      <p:sp>
        <p:nvSpPr>
          <p:cNvPr id="3174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pl-PL" altLang="pl-PL" smtClean="0">
              <a:latin typeface="Arial" pitchFamily="34" charset="0"/>
            </a:endParaRPr>
          </a:p>
        </p:txBody>
      </p:sp>
      <p:sp>
        <p:nvSpPr>
          <p:cNvPr id="31749" name="Symbol zastępczy numeru slajdu 3"/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74" tIns="45537" rIns="91074" bIns="45537" anchor="b"/>
          <a:lstStyle/>
          <a:p>
            <a:pPr algn="r" eaLnBrk="1" hangingPunct="1"/>
            <a:fld id="{1AB79106-6A29-417B-92D3-C8BD71808379}" type="slidenum">
              <a:rPr lang="pl-PL" altLang="pl-PL" sz="1200">
                <a:latin typeface="Calibri" pitchFamily="34" charset="0"/>
              </a:rPr>
              <a:pPr algn="r" eaLnBrk="1" hangingPunct="1"/>
              <a:t>7</a:t>
            </a:fld>
            <a:endParaRPr lang="pl-PL" altLang="pl-PL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74" tIns="45537" rIns="91074" bIns="45537" anchor="b"/>
          <a:lstStyle/>
          <a:p>
            <a:pPr algn="r"/>
            <a:fld id="{D9896064-433D-4FED-A25E-1FB8D778B81C}" type="slidenum">
              <a:rPr lang="pl-PL" altLang="pl-PL" sz="1200"/>
              <a:pPr algn="r"/>
              <a:t>8</a:t>
            </a:fld>
            <a:endParaRPr lang="pl-PL" altLang="pl-PL" sz="1200"/>
          </a:p>
        </p:txBody>
      </p:sp>
      <p:sp>
        <p:nvSpPr>
          <p:cNvPr id="3277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pl-PL" altLang="pl-PL" smtClean="0">
              <a:latin typeface="Arial" pitchFamily="34" charset="0"/>
            </a:endParaRPr>
          </a:p>
        </p:txBody>
      </p:sp>
      <p:sp>
        <p:nvSpPr>
          <p:cNvPr id="32773" name="Symbol zastępczy numeru slajdu 3"/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74" tIns="45537" rIns="91074" bIns="45537" anchor="b"/>
          <a:lstStyle/>
          <a:p>
            <a:pPr algn="r"/>
            <a:fld id="{59B667EE-9E91-46E2-8D95-3CB519B69A9B}" type="slidenum">
              <a:rPr lang="pl-PL" altLang="pl-PL" sz="1200">
                <a:latin typeface="Calibri" pitchFamily="34" charset="0"/>
              </a:rPr>
              <a:pPr algn="r"/>
              <a:t>8</a:t>
            </a:fld>
            <a:endParaRPr lang="pl-PL" altLang="pl-PL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Arial" pitchFamily="34" charset="0"/>
            </a:endParaRPr>
          </a:p>
        </p:txBody>
      </p:sp>
      <p:sp>
        <p:nvSpPr>
          <p:cNvPr id="33796" name="Symbol zastępczy numeru slajdu 3"/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74" tIns="45537" rIns="91074" bIns="45537" anchor="b"/>
          <a:lstStyle/>
          <a:p>
            <a:pPr algn="r" defTabSz="912813" eaLnBrk="1" hangingPunct="1"/>
            <a:fld id="{BB166B8B-0E82-457E-9DC3-8413D36E5541}" type="slidenum">
              <a:rPr lang="pl-PL" altLang="pl-PL" sz="1200">
                <a:latin typeface="Times New Roman" pitchFamily="18" charset="0"/>
              </a:rPr>
              <a:pPr algn="r" defTabSz="912813" eaLnBrk="1" hangingPunct="1"/>
              <a:t>11</a:t>
            </a:fld>
            <a:endParaRPr lang="pl-PL" altLang="pl-PL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Łącznik prostoliniowy 9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6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640909-7731-41D0-A290-0F03FDDF4A5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B0D04-2FCF-46E9-AA41-39E7DC90E4B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0D610-14E5-4773-A109-21D10C1399D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pl-PL" noProof="0" smtClean="0"/>
          </a:p>
        </p:txBody>
      </p:sp>
      <p:sp>
        <p:nvSpPr>
          <p:cNvPr id="4" name="Symbol zastępczy daty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71600-1192-434A-8701-0134D549AB3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37DEC-53CA-4856-BAB4-999B523F2B2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320675"/>
            <a:ext cx="7239000" cy="61356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A7EA8-D99E-4FA2-88E5-C820ADD2904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92796-5DDC-4875-A6EC-0AAC8B85A44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9BE46-0E78-4FBD-9364-A8793396A4A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2792D-28ED-40B0-9B67-31A0B247255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D2B70-4A68-4B25-B932-F7F3D762B85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134B-BFEC-43C2-8861-ADB8C2D4FE3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87B1-6539-4888-8F28-4D253C03216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3198D-0EBD-46E5-970C-79C4FE2EC98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7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E1C5D-9135-4AAF-8329-E7F0D4B6B87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7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0" name="Symbol zastępczy tekstu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2401830-7839-4EE5-B298-176B086F7CA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0" r:id="rId1"/>
    <p:sldLayoutId id="2147486020" r:id="rId2"/>
    <p:sldLayoutId id="2147486031" r:id="rId3"/>
    <p:sldLayoutId id="2147486021" r:id="rId4"/>
    <p:sldLayoutId id="2147486022" r:id="rId5"/>
    <p:sldLayoutId id="2147486023" r:id="rId6"/>
    <p:sldLayoutId id="2147486024" r:id="rId7"/>
    <p:sldLayoutId id="2147486025" r:id="rId8"/>
    <p:sldLayoutId id="2147486032" r:id="rId9"/>
    <p:sldLayoutId id="2147486026" r:id="rId10"/>
    <p:sldLayoutId id="2147486033" r:id="rId11"/>
    <p:sldLayoutId id="2147486027" r:id="rId12"/>
    <p:sldLayoutId id="2147486028" r:id="rId13"/>
    <p:sldLayoutId id="2147486029" r:id="rId1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4E8542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oleObject" Target="../embeddings/Wykres_programu_Microsoft_Office_Excel7.xls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Wykres_programu_Microsoft_Office_Excel8.xls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18" Type="http://schemas.openxmlformats.org/officeDocument/2006/relationships/image" Target="../media/image43.jpeg"/><Relationship Id="rId3" Type="http://schemas.openxmlformats.org/officeDocument/2006/relationships/image" Target="../media/image28.png"/><Relationship Id="rId21" Type="http://schemas.openxmlformats.org/officeDocument/2006/relationships/oleObject" Target="../embeddings/oleObject14.bin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1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emf"/><Relationship Id="rId20" Type="http://schemas.openxmlformats.org/officeDocument/2006/relationships/oleObject" Target="../embeddings/Wykres_programu_Microsoft_Office_Excel9.xls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png"/><Relationship Id="rId11" Type="http://schemas.openxmlformats.org/officeDocument/2006/relationships/image" Target="../media/image36.emf"/><Relationship Id="rId5" Type="http://schemas.openxmlformats.org/officeDocument/2006/relationships/image" Target="../media/image30.png"/><Relationship Id="rId15" Type="http://schemas.openxmlformats.org/officeDocument/2006/relationships/image" Target="../media/image40.emf"/><Relationship Id="rId10" Type="http://schemas.openxmlformats.org/officeDocument/2006/relationships/image" Target="../media/image35.emf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emf"/><Relationship Id="rId14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Wykres_programu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jpe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Wykres_programu_Microsoft_Office_Excel2.xls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jpeg"/><Relationship Id="rId5" Type="http://schemas.openxmlformats.org/officeDocument/2006/relationships/oleObject" Target="../embeddings/Wykres_programu_Microsoft_Office_Excel3.xls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Wykres_programu_Microsoft_Office_Excel4.xls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jpe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Wykres_programu_Microsoft_Office_Excel5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Wykres_programu_Microsoft_Office_Excel6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az 7" descr="J:\Operac\ZDJĘCIA\pożary\Pożary dla Szefa\BAJKOWY montana-f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3175"/>
            <a:ext cx="81724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19"/>
          <p:cNvSpPr>
            <a:spLocks noChangeArrowheads="1" noChangeShapeType="1" noTextEdit="1"/>
          </p:cNvSpPr>
          <p:nvPr/>
        </p:nvSpPr>
        <p:spPr bwMode="auto">
          <a:xfrm>
            <a:off x="0" y="1598613"/>
            <a:ext cx="8164513" cy="2008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INFORMACJA  Z  ZAKRESU </a:t>
            </a:r>
          </a:p>
          <a:p>
            <a:pPr algn="ctr"/>
            <a:r>
              <a:rPr lang="pl-PL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OCHRONY  PRZECIWPOŻAROWEJ </a:t>
            </a:r>
          </a:p>
          <a:p>
            <a:pPr algn="ctr"/>
            <a:r>
              <a:rPr lang="pl-PL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NA  TERENIE  POWIATU BIAŁOSTOCKIEGO</a:t>
            </a:r>
          </a:p>
          <a:p>
            <a:pPr algn="ctr"/>
            <a:r>
              <a:rPr lang="pl-PL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w 2014 r.</a:t>
            </a:r>
          </a:p>
        </p:txBody>
      </p:sp>
      <p:graphicFrame>
        <p:nvGraphicFramePr>
          <p:cNvPr id="6148" name="Obiekt 1"/>
          <p:cNvGraphicFramePr>
            <a:graphicFrameLocks noChangeAspect="1"/>
          </p:cNvGraphicFramePr>
          <p:nvPr/>
        </p:nvGraphicFramePr>
        <p:xfrm>
          <a:off x="8296275" y="0"/>
          <a:ext cx="847725" cy="1065213"/>
        </p:xfrm>
        <a:graphic>
          <a:graphicData uri="http://schemas.openxmlformats.org/presentationml/2006/ole">
            <p:oleObj spid="_x0000_s6148" name="CorelPhotoPaint.Image.8" r:id="rId4" imgW="1790476" imgH="2247619" progId="CorelPhotoPaint.Image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/>
          <p:cNvSpPr>
            <a:spLocks noChangeAspect="1" noChangeArrowheads="1"/>
          </p:cNvSpPr>
          <p:nvPr/>
        </p:nvSpPr>
        <p:spPr bwMode="auto">
          <a:xfrm>
            <a:off x="-4876800" y="-3657600"/>
            <a:ext cx="18897600" cy="141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l-PL" altLang="pl-PL"/>
          </a:p>
        </p:txBody>
      </p:sp>
      <p:graphicFrame>
        <p:nvGraphicFramePr>
          <p:cNvPr id="15363" name="Obiekt 1"/>
          <p:cNvGraphicFramePr>
            <a:graphicFrameLocks noChangeAspect="1"/>
          </p:cNvGraphicFramePr>
          <p:nvPr/>
        </p:nvGraphicFramePr>
        <p:xfrm>
          <a:off x="8172450" y="73025"/>
          <a:ext cx="847725" cy="1065213"/>
        </p:xfrm>
        <a:graphic>
          <a:graphicData uri="http://schemas.openxmlformats.org/presentationml/2006/ole">
            <p:oleObj spid="_x0000_s15363" name="CorelPhotoPaint.Image.8" r:id="rId3" imgW="1790476" imgH="2247619" progId="CorelPhotoPaint.Image.8">
              <p:embed/>
            </p:oleObj>
          </a:graphicData>
        </a:graphic>
      </p:graphicFrame>
      <p:graphicFrame>
        <p:nvGraphicFramePr>
          <p:cNvPr id="15364" name="Object 3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52400" y="1198563"/>
          <a:ext cx="8308975" cy="5537200"/>
        </p:xfrm>
        <a:graphic>
          <a:graphicData uri="http://schemas.openxmlformats.org/presentationml/2006/ole">
            <p:oleObj spid="_x0000_s15364" r:id="rId4" imgW="8309568" imgH="5535648" progId="Excel.Chart.8">
              <p:embed/>
            </p:oleObj>
          </a:graphicData>
        </a:graphic>
      </p:graphicFrame>
      <p:sp>
        <p:nvSpPr>
          <p:cNvPr id="15365" name="Prostokąt 8"/>
          <p:cNvSpPr>
            <a:spLocks noChangeArrowheads="1"/>
          </p:cNvSpPr>
          <p:nvPr/>
        </p:nvSpPr>
        <p:spPr bwMode="auto">
          <a:xfrm>
            <a:off x="755650" y="115888"/>
            <a:ext cx="69484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b="1">
                <a:solidFill>
                  <a:schemeClr val="accent2"/>
                </a:solidFill>
                <a:cs typeface="Arial" pitchFamily="34" charset="0"/>
              </a:rPr>
              <a:t>POSZKODOWANI PODCZAS MIEJSCOWYCH ZAGROŻEŃ </a:t>
            </a:r>
            <a:br>
              <a:rPr lang="pl-PL" altLang="pl-PL" b="1">
                <a:solidFill>
                  <a:schemeClr val="accent2"/>
                </a:solidFill>
                <a:cs typeface="Arial" pitchFamily="34" charset="0"/>
              </a:rPr>
            </a:br>
            <a:r>
              <a:rPr lang="pl-PL" altLang="pl-PL" b="1">
                <a:solidFill>
                  <a:schemeClr val="accent2"/>
                </a:solidFill>
                <a:cs typeface="Arial" pitchFamily="34" charset="0"/>
              </a:rPr>
              <a:t>NA TERENIE POWIATU BIAŁOSTOCKIEGO</a:t>
            </a:r>
            <a:endParaRPr lang="pl-PL" altLang="pl-PL" b="1"/>
          </a:p>
        </p:txBody>
      </p:sp>
      <p:pic>
        <p:nvPicPr>
          <p:cNvPr id="32776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981075"/>
            <a:ext cx="23050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1412875"/>
            <a:ext cx="2065338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Wykres 20"/>
          <p:cNvGraphicFramePr>
            <a:graphicFrameLocks/>
          </p:cNvGraphicFramePr>
          <p:nvPr/>
        </p:nvGraphicFramePr>
        <p:xfrm>
          <a:off x="0" y="1416050"/>
          <a:ext cx="9104313" cy="4532313"/>
        </p:xfrm>
        <a:graphic>
          <a:graphicData uri="http://schemas.openxmlformats.org/presentationml/2006/ole">
            <p:oleObj spid="_x0000_s16386" r:id="rId4" imgW="9102117" imgH="4535817" progId="Excel.Chart.8">
              <p:embed/>
            </p:oleObj>
          </a:graphicData>
        </a:graphic>
      </p:graphicFrame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0" y="0"/>
            <a:ext cx="8172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altLang="pl-PL" b="1">
                <a:solidFill>
                  <a:srgbClr val="990033"/>
                </a:solidFill>
              </a:rPr>
              <a:t>SZACUNKOWA WIELKOŚĆ STRAT I WARTOŚĆ URATOWANEGO MIENIA PODCZAS LIKWIDACJI ZDARZEŃ NA TERENIE POWIATU BIAŁOSTOCKIEGO  W  2014 r.</a:t>
            </a:r>
          </a:p>
        </p:txBody>
      </p:sp>
      <p:graphicFrame>
        <p:nvGraphicFramePr>
          <p:cNvPr id="16388" name="Obiekt 1"/>
          <p:cNvGraphicFramePr>
            <a:graphicFrameLocks noChangeAspect="1"/>
          </p:cNvGraphicFramePr>
          <p:nvPr/>
        </p:nvGraphicFramePr>
        <p:xfrm>
          <a:off x="8240713" y="73025"/>
          <a:ext cx="779462" cy="979488"/>
        </p:xfrm>
        <a:graphic>
          <a:graphicData uri="http://schemas.openxmlformats.org/presentationml/2006/ole">
            <p:oleObj spid="_x0000_s16388" name="CorelPhotoPaint.Image.8" r:id="rId5" imgW="1790476" imgH="2247619" progId="CorelPhotoPaint.Image.8">
              <p:embed/>
            </p:oleObj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62865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altLang="pl-PL" sz="2000"/>
              <a:t>Na         strat przypada </a:t>
            </a:r>
            <a:r>
              <a:rPr lang="pl-PL" altLang="pl-PL" sz="2000" b="1"/>
              <a:t>         </a:t>
            </a:r>
            <a:r>
              <a:rPr lang="pl-PL" altLang="pl-PL" sz="2000"/>
              <a:t>uratowanego mienia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2124075" y="6308725"/>
            <a:ext cx="64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2000" b="1">
                <a:solidFill>
                  <a:srgbClr val="FF0000"/>
                </a:solidFill>
              </a:rPr>
              <a:t>1</a:t>
            </a:r>
            <a:r>
              <a:rPr lang="pl-PL" altLang="pl-PL" sz="2000">
                <a:solidFill>
                  <a:srgbClr val="FF0000"/>
                </a:solidFill>
              </a:rPr>
              <a:t> zł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4356100" y="6308725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2000" b="1">
                <a:solidFill>
                  <a:srgbClr val="27774F"/>
                </a:solidFill>
              </a:rPr>
              <a:t> 7</a:t>
            </a:r>
            <a:r>
              <a:rPr lang="pl-PL" altLang="pl-PL" sz="2000">
                <a:solidFill>
                  <a:srgbClr val="27774F"/>
                </a:solidFill>
              </a:rPr>
              <a:t> zł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 cstate="print"/>
          <a:srcRect l="21123" t="31604" r="21016" b="22377"/>
          <a:stretch>
            <a:fillRect/>
          </a:stretch>
        </p:blipFill>
        <p:spPr bwMode="auto">
          <a:xfrm>
            <a:off x="6804025" y="1196975"/>
            <a:ext cx="208915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4581525"/>
            <a:ext cx="23399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1"/>
          <p:cNvPicPr>
            <a:picLocks noChangeAspect="1" noChangeArrowheads="1"/>
          </p:cNvPicPr>
          <p:nvPr/>
        </p:nvPicPr>
        <p:blipFill>
          <a:blip r:embed="rId8" cstate="print">
            <a:lum bright="12000"/>
          </a:blip>
          <a:srcRect t="9137" b="5905"/>
          <a:stretch>
            <a:fillRect/>
          </a:stretch>
        </p:blipFill>
        <p:spPr bwMode="auto">
          <a:xfrm>
            <a:off x="107950" y="981075"/>
            <a:ext cx="2268538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34025" y="1855788"/>
            <a:ext cx="1270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4625" y="5681663"/>
            <a:ext cx="1270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825" y="5013325"/>
            <a:ext cx="1270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2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8400" y="5373688"/>
            <a:ext cx="1270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5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/>
      <p:bldP spid="890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17411" name="AutoShape 16"/>
          <p:cNvSpPr>
            <a:spLocks noChangeAspect="1" noChangeArrowheads="1" noTextEdit="1"/>
          </p:cNvSpPr>
          <p:nvPr/>
        </p:nvSpPr>
        <p:spPr bwMode="auto">
          <a:xfrm>
            <a:off x="4572000" y="1412875"/>
            <a:ext cx="36560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7412" name="Rectangle 17"/>
          <p:cNvSpPr>
            <a:spLocks noChangeArrowheads="1"/>
          </p:cNvSpPr>
          <p:nvPr/>
        </p:nvSpPr>
        <p:spPr bwMode="auto">
          <a:xfrm>
            <a:off x="5345113" y="1411288"/>
            <a:ext cx="222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pl-PL" altLang="pl-PL" sz="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pl-PL" altLang="pl-PL"/>
          </a:p>
        </p:txBody>
      </p:sp>
      <p:grpSp>
        <p:nvGrpSpPr>
          <p:cNvPr id="17413" name="Group 18"/>
          <p:cNvGrpSpPr>
            <a:grpSpLocks/>
          </p:cNvGrpSpPr>
          <p:nvPr/>
        </p:nvGrpSpPr>
        <p:grpSpPr bwMode="auto">
          <a:xfrm>
            <a:off x="4572000" y="1006475"/>
            <a:ext cx="3525838" cy="2952750"/>
            <a:chOff x="2881" y="482"/>
            <a:chExt cx="2312" cy="2018"/>
          </a:xfrm>
        </p:grpSpPr>
        <p:pic>
          <p:nvPicPr>
            <p:cNvPr id="17417" name="Picture 19" descr="per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04" y="572"/>
              <a:ext cx="58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20" descr="pk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3" y="482"/>
              <a:ext cx="54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21" descr="wopr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B6B5AC"/>
                </a:clrFrom>
                <a:clrTo>
                  <a:srgbClr val="B6B5AC">
                    <a:alpha val="0"/>
                  </a:srgbClr>
                </a:clrTo>
              </a:clrChange>
            </a:blip>
            <a:srcRect l="722" r="85518"/>
            <a:stretch>
              <a:fillRect/>
            </a:stretch>
          </p:blipFill>
          <p:spPr bwMode="auto">
            <a:xfrm>
              <a:off x="3515" y="482"/>
              <a:ext cx="353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22" descr="log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16" y="527"/>
              <a:ext cx="387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21" name="Group 23"/>
            <p:cNvGrpSpPr>
              <a:grpSpLocks/>
            </p:cNvGrpSpPr>
            <p:nvPr/>
          </p:nvGrpSpPr>
          <p:grpSpPr bwMode="auto">
            <a:xfrm>
              <a:off x="3765" y="1020"/>
              <a:ext cx="521" cy="665"/>
              <a:chOff x="3765" y="1020"/>
              <a:chExt cx="521" cy="665"/>
            </a:xfrm>
          </p:grpSpPr>
          <p:pic>
            <p:nvPicPr>
              <p:cNvPr id="17470" name="Picture 2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765" y="1020"/>
                <a:ext cx="521" cy="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71" name="Picture 2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765" y="1020"/>
                <a:ext cx="521" cy="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422" name="Group 26"/>
            <p:cNvGrpSpPr>
              <a:grpSpLocks/>
            </p:cNvGrpSpPr>
            <p:nvPr/>
          </p:nvGrpSpPr>
          <p:grpSpPr bwMode="auto">
            <a:xfrm>
              <a:off x="2881" y="889"/>
              <a:ext cx="534" cy="542"/>
              <a:chOff x="2881" y="889"/>
              <a:chExt cx="534" cy="542"/>
            </a:xfrm>
          </p:grpSpPr>
          <p:pic>
            <p:nvPicPr>
              <p:cNvPr id="17468" name="Picture 2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81" y="889"/>
                <a:ext cx="534" cy="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69" name="Picture 28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81" y="889"/>
                <a:ext cx="534" cy="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423" name="Group 29"/>
            <p:cNvGrpSpPr>
              <a:grpSpLocks/>
            </p:cNvGrpSpPr>
            <p:nvPr/>
          </p:nvGrpSpPr>
          <p:grpSpPr bwMode="auto">
            <a:xfrm>
              <a:off x="4669" y="933"/>
              <a:ext cx="509" cy="440"/>
              <a:chOff x="4669" y="933"/>
              <a:chExt cx="509" cy="440"/>
            </a:xfrm>
          </p:grpSpPr>
          <p:pic>
            <p:nvPicPr>
              <p:cNvPr id="17466" name="Picture 30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669" y="933"/>
                <a:ext cx="509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67" name="Picture 3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669" y="933"/>
                <a:ext cx="509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424" name="Group 32"/>
            <p:cNvGrpSpPr>
              <a:grpSpLocks/>
            </p:cNvGrpSpPr>
            <p:nvPr/>
          </p:nvGrpSpPr>
          <p:grpSpPr bwMode="auto">
            <a:xfrm>
              <a:off x="3142" y="1718"/>
              <a:ext cx="425" cy="426"/>
              <a:chOff x="3142" y="1718"/>
              <a:chExt cx="425" cy="426"/>
            </a:xfrm>
          </p:grpSpPr>
          <p:pic>
            <p:nvPicPr>
              <p:cNvPr id="17464" name="Picture 3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142" y="1718"/>
                <a:ext cx="425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65" name="Picture 3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142" y="1718"/>
                <a:ext cx="425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425" name="Group 35"/>
            <p:cNvGrpSpPr>
              <a:grpSpLocks/>
            </p:cNvGrpSpPr>
            <p:nvPr/>
          </p:nvGrpSpPr>
          <p:grpSpPr bwMode="auto">
            <a:xfrm>
              <a:off x="3821" y="2089"/>
              <a:ext cx="410" cy="411"/>
              <a:chOff x="3821" y="2089"/>
              <a:chExt cx="410" cy="411"/>
            </a:xfrm>
          </p:grpSpPr>
          <p:pic>
            <p:nvPicPr>
              <p:cNvPr id="17462" name="Picture 36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821" y="2089"/>
                <a:ext cx="410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63" name="Picture 37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821" y="2089"/>
                <a:ext cx="410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426" name="Picture 3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513" y="1766"/>
              <a:ext cx="451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7" name="Picture 39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800" y="1413"/>
              <a:ext cx="265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8" name="Picture 4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055" y="1413"/>
              <a:ext cx="265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29" name="Group 41"/>
            <p:cNvGrpSpPr>
              <a:grpSpLocks/>
            </p:cNvGrpSpPr>
            <p:nvPr/>
          </p:nvGrpSpPr>
          <p:grpSpPr bwMode="auto">
            <a:xfrm>
              <a:off x="3424" y="1162"/>
              <a:ext cx="300" cy="117"/>
              <a:chOff x="3450" y="1136"/>
              <a:chExt cx="300" cy="117"/>
            </a:xfrm>
          </p:grpSpPr>
          <p:sp>
            <p:nvSpPr>
              <p:cNvPr id="17460" name="Freeform 42"/>
              <p:cNvSpPr>
                <a:spLocks/>
              </p:cNvSpPr>
              <p:nvPr/>
            </p:nvSpPr>
            <p:spPr bwMode="auto">
              <a:xfrm>
                <a:off x="3450" y="1136"/>
                <a:ext cx="300" cy="117"/>
              </a:xfrm>
              <a:custGeom>
                <a:avLst/>
                <a:gdLst>
                  <a:gd name="T0" fmla="*/ 0 w 300"/>
                  <a:gd name="T1" fmla="*/ 32 h 117"/>
                  <a:gd name="T2" fmla="*/ 52 w 300"/>
                  <a:gd name="T3" fmla="*/ 86 h 117"/>
                  <a:gd name="T4" fmla="*/ 56 w 300"/>
                  <a:gd name="T5" fmla="*/ 64 h 117"/>
                  <a:gd name="T6" fmla="*/ 237 w 300"/>
                  <a:gd name="T7" fmla="*/ 96 h 117"/>
                  <a:gd name="T8" fmla="*/ 233 w 300"/>
                  <a:gd name="T9" fmla="*/ 117 h 117"/>
                  <a:gd name="T10" fmla="*/ 300 w 300"/>
                  <a:gd name="T11" fmla="*/ 85 h 117"/>
                  <a:gd name="T12" fmla="*/ 248 w 300"/>
                  <a:gd name="T13" fmla="*/ 31 h 117"/>
                  <a:gd name="T14" fmla="*/ 244 w 300"/>
                  <a:gd name="T15" fmla="*/ 53 h 117"/>
                  <a:gd name="T16" fmla="*/ 64 w 300"/>
                  <a:gd name="T17" fmla="*/ 21 h 117"/>
                  <a:gd name="T18" fmla="*/ 67 w 300"/>
                  <a:gd name="T19" fmla="*/ 0 h 117"/>
                  <a:gd name="T20" fmla="*/ 0 w 300"/>
                  <a:gd name="T21" fmla="*/ 32 h 1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0"/>
                  <a:gd name="T34" fmla="*/ 0 h 117"/>
                  <a:gd name="T35" fmla="*/ 300 w 300"/>
                  <a:gd name="T36" fmla="*/ 117 h 1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0" h="117">
                    <a:moveTo>
                      <a:pt x="0" y="32"/>
                    </a:moveTo>
                    <a:lnTo>
                      <a:pt x="52" y="86"/>
                    </a:lnTo>
                    <a:lnTo>
                      <a:pt x="56" y="64"/>
                    </a:lnTo>
                    <a:lnTo>
                      <a:pt x="237" y="96"/>
                    </a:lnTo>
                    <a:lnTo>
                      <a:pt x="233" y="117"/>
                    </a:lnTo>
                    <a:lnTo>
                      <a:pt x="300" y="85"/>
                    </a:lnTo>
                    <a:lnTo>
                      <a:pt x="248" y="31"/>
                    </a:lnTo>
                    <a:lnTo>
                      <a:pt x="244" y="53"/>
                    </a:lnTo>
                    <a:lnTo>
                      <a:pt x="64" y="21"/>
                    </a:lnTo>
                    <a:lnTo>
                      <a:pt x="67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61" name="Freeform 43"/>
              <p:cNvSpPr>
                <a:spLocks/>
              </p:cNvSpPr>
              <p:nvPr/>
            </p:nvSpPr>
            <p:spPr bwMode="auto">
              <a:xfrm>
                <a:off x="3450" y="1136"/>
                <a:ext cx="300" cy="117"/>
              </a:xfrm>
              <a:custGeom>
                <a:avLst/>
                <a:gdLst>
                  <a:gd name="T0" fmla="*/ 0 w 300"/>
                  <a:gd name="T1" fmla="*/ 32 h 117"/>
                  <a:gd name="T2" fmla="*/ 52 w 300"/>
                  <a:gd name="T3" fmla="*/ 86 h 117"/>
                  <a:gd name="T4" fmla="*/ 56 w 300"/>
                  <a:gd name="T5" fmla="*/ 64 h 117"/>
                  <a:gd name="T6" fmla="*/ 237 w 300"/>
                  <a:gd name="T7" fmla="*/ 96 h 117"/>
                  <a:gd name="T8" fmla="*/ 233 w 300"/>
                  <a:gd name="T9" fmla="*/ 117 h 117"/>
                  <a:gd name="T10" fmla="*/ 300 w 300"/>
                  <a:gd name="T11" fmla="*/ 85 h 117"/>
                  <a:gd name="T12" fmla="*/ 248 w 300"/>
                  <a:gd name="T13" fmla="*/ 31 h 117"/>
                  <a:gd name="T14" fmla="*/ 244 w 300"/>
                  <a:gd name="T15" fmla="*/ 53 h 117"/>
                  <a:gd name="T16" fmla="*/ 64 w 300"/>
                  <a:gd name="T17" fmla="*/ 21 h 117"/>
                  <a:gd name="T18" fmla="*/ 67 w 300"/>
                  <a:gd name="T19" fmla="*/ 0 h 117"/>
                  <a:gd name="T20" fmla="*/ 0 w 300"/>
                  <a:gd name="T21" fmla="*/ 32 h 1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0"/>
                  <a:gd name="T34" fmla="*/ 0 h 117"/>
                  <a:gd name="T35" fmla="*/ 300 w 300"/>
                  <a:gd name="T36" fmla="*/ 117 h 1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0" h="117">
                    <a:moveTo>
                      <a:pt x="0" y="32"/>
                    </a:moveTo>
                    <a:lnTo>
                      <a:pt x="52" y="86"/>
                    </a:lnTo>
                    <a:lnTo>
                      <a:pt x="56" y="64"/>
                    </a:lnTo>
                    <a:lnTo>
                      <a:pt x="237" y="96"/>
                    </a:lnTo>
                    <a:lnTo>
                      <a:pt x="233" y="117"/>
                    </a:lnTo>
                    <a:lnTo>
                      <a:pt x="300" y="85"/>
                    </a:lnTo>
                    <a:lnTo>
                      <a:pt x="248" y="31"/>
                    </a:lnTo>
                    <a:lnTo>
                      <a:pt x="244" y="53"/>
                    </a:lnTo>
                    <a:lnTo>
                      <a:pt x="64" y="21"/>
                    </a:lnTo>
                    <a:lnTo>
                      <a:pt x="67" y="0"/>
                    </a:lnTo>
                    <a:lnTo>
                      <a:pt x="0" y="3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7430" name="Group 44"/>
            <p:cNvGrpSpPr>
              <a:grpSpLocks/>
            </p:cNvGrpSpPr>
            <p:nvPr/>
          </p:nvGrpSpPr>
          <p:grpSpPr bwMode="auto">
            <a:xfrm>
              <a:off x="4282" y="1673"/>
              <a:ext cx="243" cy="185"/>
              <a:chOff x="4282" y="1673"/>
              <a:chExt cx="243" cy="185"/>
            </a:xfrm>
          </p:grpSpPr>
          <p:sp>
            <p:nvSpPr>
              <p:cNvPr id="17458" name="Freeform 45"/>
              <p:cNvSpPr>
                <a:spLocks/>
              </p:cNvSpPr>
              <p:nvPr/>
            </p:nvSpPr>
            <p:spPr bwMode="auto">
              <a:xfrm>
                <a:off x="4282" y="1673"/>
                <a:ext cx="243" cy="185"/>
              </a:xfrm>
              <a:custGeom>
                <a:avLst/>
                <a:gdLst>
                  <a:gd name="T0" fmla="*/ 0 w 243"/>
                  <a:gd name="T1" fmla="*/ 0 h 185"/>
                  <a:gd name="T2" fmla="*/ 22 w 243"/>
                  <a:gd name="T3" fmla="*/ 71 h 185"/>
                  <a:gd name="T4" fmla="*/ 36 w 243"/>
                  <a:gd name="T5" fmla="*/ 54 h 185"/>
                  <a:gd name="T6" fmla="*/ 181 w 243"/>
                  <a:gd name="T7" fmla="*/ 165 h 185"/>
                  <a:gd name="T8" fmla="*/ 168 w 243"/>
                  <a:gd name="T9" fmla="*/ 182 h 185"/>
                  <a:gd name="T10" fmla="*/ 243 w 243"/>
                  <a:gd name="T11" fmla="*/ 185 h 185"/>
                  <a:gd name="T12" fmla="*/ 221 w 243"/>
                  <a:gd name="T13" fmla="*/ 113 h 185"/>
                  <a:gd name="T14" fmla="*/ 208 w 243"/>
                  <a:gd name="T15" fmla="*/ 130 h 185"/>
                  <a:gd name="T16" fmla="*/ 62 w 243"/>
                  <a:gd name="T17" fmla="*/ 19 h 185"/>
                  <a:gd name="T18" fmla="*/ 75 w 243"/>
                  <a:gd name="T19" fmla="*/ 2 h 185"/>
                  <a:gd name="T20" fmla="*/ 0 w 243"/>
                  <a:gd name="T21" fmla="*/ 0 h 1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3"/>
                  <a:gd name="T34" fmla="*/ 0 h 185"/>
                  <a:gd name="T35" fmla="*/ 243 w 243"/>
                  <a:gd name="T36" fmla="*/ 185 h 18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3" h="185">
                    <a:moveTo>
                      <a:pt x="0" y="0"/>
                    </a:moveTo>
                    <a:lnTo>
                      <a:pt x="22" y="71"/>
                    </a:lnTo>
                    <a:lnTo>
                      <a:pt x="36" y="54"/>
                    </a:lnTo>
                    <a:lnTo>
                      <a:pt x="181" y="165"/>
                    </a:lnTo>
                    <a:lnTo>
                      <a:pt x="168" y="182"/>
                    </a:lnTo>
                    <a:lnTo>
                      <a:pt x="243" y="185"/>
                    </a:lnTo>
                    <a:lnTo>
                      <a:pt x="221" y="113"/>
                    </a:lnTo>
                    <a:lnTo>
                      <a:pt x="208" y="130"/>
                    </a:lnTo>
                    <a:lnTo>
                      <a:pt x="62" y="19"/>
                    </a:lnTo>
                    <a:lnTo>
                      <a:pt x="7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59" name="Freeform 46"/>
              <p:cNvSpPr>
                <a:spLocks/>
              </p:cNvSpPr>
              <p:nvPr/>
            </p:nvSpPr>
            <p:spPr bwMode="auto">
              <a:xfrm>
                <a:off x="4282" y="1673"/>
                <a:ext cx="243" cy="185"/>
              </a:xfrm>
              <a:custGeom>
                <a:avLst/>
                <a:gdLst>
                  <a:gd name="T0" fmla="*/ 0 w 243"/>
                  <a:gd name="T1" fmla="*/ 0 h 185"/>
                  <a:gd name="T2" fmla="*/ 22 w 243"/>
                  <a:gd name="T3" fmla="*/ 71 h 185"/>
                  <a:gd name="T4" fmla="*/ 36 w 243"/>
                  <a:gd name="T5" fmla="*/ 54 h 185"/>
                  <a:gd name="T6" fmla="*/ 181 w 243"/>
                  <a:gd name="T7" fmla="*/ 165 h 185"/>
                  <a:gd name="T8" fmla="*/ 168 w 243"/>
                  <a:gd name="T9" fmla="*/ 182 h 185"/>
                  <a:gd name="T10" fmla="*/ 243 w 243"/>
                  <a:gd name="T11" fmla="*/ 185 h 185"/>
                  <a:gd name="T12" fmla="*/ 221 w 243"/>
                  <a:gd name="T13" fmla="*/ 113 h 185"/>
                  <a:gd name="T14" fmla="*/ 208 w 243"/>
                  <a:gd name="T15" fmla="*/ 130 h 185"/>
                  <a:gd name="T16" fmla="*/ 62 w 243"/>
                  <a:gd name="T17" fmla="*/ 19 h 185"/>
                  <a:gd name="T18" fmla="*/ 75 w 243"/>
                  <a:gd name="T19" fmla="*/ 2 h 185"/>
                  <a:gd name="T20" fmla="*/ 0 w 243"/>
                  <a:gd name="T21" fmla="*/ 0 h 1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3"/>
                  <a:gd name="T34" fmla="*/ 0 h 185"/>
                  <a:gd name="T35" fmla="*/ 243 w 243"/>
                  <a:gd name="T36" fmla="*/ 185 h 18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3" h="185">
                    <a:moveTo>
                      <a:pt x="0" y="0"/>
                    </a:moveTo>
                    <a:lnTo>
                      <a:pt x="22" y="71"/>
                    </a:lnTo>
                    <a:lnTo>
                      <a:pt x="36" y="54"/>
                    </a:lnTo>
                    <a:lnTo>
                      <a:pt x="181" y="165"/>
                    </a:lnTo>
                    <a:lnTo>
                      <a:pt x="168" y="182"/>
                    </a:lnTo>
                    <a:lnTo>
                      <a:pt x="243" y="185"/>
                    </a:lnTo>
                    <a:lnTo>
                      <a:pt x="221" y="113"/>
                    </a:lnTo>
                    <a:lnTo>
                      <a:pt x="208" y="130"/>
                    </a:lnTo>
                    <a:lnTo>
                      <a:pt x="62" y="19"/>
                    </a:lnTo>
                    <a:lnTo>
                      <a:pt x="75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7431" name="Group 47"/>
            <p:cNvGrpSpPr>
              <a:grpSpLocks/>
            </p:cNvGrpSpPr>
            <p:nvPr/>
          </p:nvGrpSpPr>
          <p:grpSpPr bwMode="auto">
            <a:xfrm>
              <a:off x="3982" y="1751"/>
              <a:ext cx="87" cy="305"/>
              <a:chOff x="3982" y="1751"/>
              <a:chExt cx="87" cy="305"/>
            </a:xfrm>
          </p:grpSpPr>
          <p:sp>
            <p:nvSpPr>
              <p:cNvPr id="17456" name="Freeform 48"/>
              <p:cNvSpPr>
                <a:spLocks/>
              </p:cNvSpPr>
              <p:nvPr/>
            </p:nvSpPr>
            <p:spPr bwMode="auto">
              <a:xfrm>
                <a:off x="3982" y="1751"/>
                <a:ext cx="87" cy="305"/>
              </a:xfrm>
              <a:custGeom>
                <a:avLst/>
                <a:gdLst>
                  <a:gd name="T0" fmla="*/ 44 w 87"/>
                  <a:gd name="T1" fmla="*/ 305 h 305"/>
                  <a:gd name="T2" fmla="*/ 87 w 87"/>
                  <a:gd name="T3" fmla="*/ 244 h 305"/>
                  <a:gd name="T4" fmla="*/ 65 w 87"/>
                  <a:gd name="T5" fmla="*/ 244 h 305"/>
                  <a:gd name="T6" fmla="*/ 65 w 87"/>
                  <a:gd name="T7" fmla="*/ 61 h 305"/>
                  <a:gd name="T8" fmla="*/ 87 w 87"/>
                  <a:gd name="T9" fmla="*/ 61 h 305"/>
                  <a:gd name="T10" fmla="*/ 44 w 87"/>
                  <a:gd name="T11" fmla="*/ 0 h 305"/>
                  <a:gd name="T12" fmla="*/ 0 w 87"/>
                  <a:gd name="T13" fmla="*/ 61 h 305"/>
                  <a:gd name="T14" fmla="*/ 22 w 87"/>
                  <a:gd name="T15" fmla="*/ 61 h 305"/>
                  <a:gd name="T16" fmla="*/ 22 w 87"/>
                  <a:gd name="T17" fmla="*/ 244 h 305"/>
                  <a:gd name="T18" fmla="*/ 0 w 87"/>
                  <a:gd name="T19" fmla="*/ 244 h 305"/>
                  <a:gd name="T20" fmla="*/ 44 w 87"/>
                  <a:gd name="T21" fmla="*/ 305 h 3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305"/>
                  <a:gd name="T35" fmla="*/ 87 w 87"/>
                  <a:gd name="T36" fmla="*/ 305 h 30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305">
                    <a:moveTo>
                      <a:pt x="44" y="305"/>
                    </a:moveTo>
                    <a:lnTo>
                      <a:pt x="87" y="244"/>
                    </a:lnTo>
                    <a:lnTo>
                      <a:pt x="65" y="244"/>
                    </a:lnTo>
                    <a:lnTo>
                      <a:pt x="65" y="61"/>
                    </a:lnTo>
                    <a:lnTo>
                      <a:pt x="87" y="61"/>
                    </a:lnTo>
                    <a:lnTo>
                      <a:pt x="44" y="0"/>
                    </a:lnTo>
                    <a:lnTo>
                      <a:pt x="0" y="61"/>
                    </a:lnTo>
                    <a:lnTo>
                      <a:pt x="22" y="61"/>
                    </a:lnTo>
                    <a:lnTo>
                      <a:pt x="22" y="244"/>
                    </a:lnTo>
                    <a:lnTo>
                      <a:pt x="0" y="244"/>
                    </a:lnTo>
                    <a:lnTo>
                      <a:pt x="44" y="305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57" name="Freeform 49"/>
              <p:cNvSpPr>
                <a:spLocks/>
              </p:cNvSpPr>
              <p:nvPr/>
            </p:nvSpPr>
            <p:spPr bwMode="auto">
              <a:xfrm>
                <a:off x="3982" y="1751"/>
                <a:ext cx="87" cy="305"/>
              </a:xfrm>
              <a:custGeom>
                <a:avLst/>
                <a:gdLst>
                  <a:gd name="T0" fmla="*/ 44 w 87"/>
                  <a:gd name="T1" fmla="*/ 305 h 305"/>
                  <a:gd name="T2" fmla="*/ 87 w 87"/>
                  <a:gd name="T3" fmla="*/ 244 h 305"/>
                  <a:gd name="T4" fmla="*/ 65 w 87"/>
                  <a:gd name="T5" fmla="*/ 244 h 305"/>
                  <a:gd name="T6" fmla="*/ 65 w 87"/>
                  <a:gd name="T7" fmla="*/ 61 h 305"/>
                  <a:gd name="T8" fmla="*/ 87 w 87"/>
                  <a:gd name="T9" fmla="*/ 61 h 305"/>
                  <a:gd name="T10" fmla="*/ 44 w 87"/>
                  <a:gd name="T11" fmla="*/ 0 h 305"/>
                  <a:gd name="T12" fmla="*/ 0 w 87"/>
                  <a:gd name="T13" fmla="*/ 61 h 305"/>
                  <a:gd name="T14" fmla="*/ 22 w 87"/>
                  <a:gd name="T15" fmla="*/ 61 h 305"/>
                  <a:gd name="T16" fmla="*/ 22 w 87"/>
                  <a:gd name="T17" fmla="*/ 244 h 305"/>
                  <a:gd name="T18" fmla="*/ 0 w 87"/>
                  <a:gd name="T19" fmla="*/ 244 h 305"/>
                  <a:gd name="T20" fmla="*/ 44 w 87"/>
                  <a:gd name="T21" fmla="*/ 305 h 3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305"/>
                  <a:gd name="T35" fmla="*/ 87 w 87"/>
                  <a:gd name="T36" fmla="*/ 305 h 30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305">
                    <a:moveTo>
                      <a:pt x="44" y="305"/>
                    </a:moveTo>
                    <a:lnTo>
                      <a:pt x="87" y="244"/>
                    </a:lnTo>
                    <a:lnTo>
                      <a:pt x="65" y="244"/>
                    </a:lnTo>
                    <a:lnTo>
                      <a:pt x="65" y="61"/>
                    </a:lnTo>
                    <a:lnTo>
                      <a:pt x="87" y="61"/>
                    </a:lnTo>
                    <a:lnTo>
                      <a:pt x="44" y="0"/>
                    </a:lnTo>
                    <a:lnTo>
                      <a:pt x="0" y="61"/>
                    </a:lnTo>
                    <a:lnTo>
                      <a:pt x="22" y="61"/>
                    </a:lnTo>
                    <a:lnTo>
                      <a:pt x="22" y="244"/>
                    </a:lnTo>
                    <a:lnTo>
                      <a:pt x="0" y="244"/>
                    </a:lnTo>
                    <a:lnTo>
                      <a:pt x="44" y="30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7432" name="Group 50"/>
            <p:cNvGrpSpPr>
              <a:grpSpLocks/>
            </p:cNvGrpSpPr>
            <p:nvPr/>
          </p:nvGrpSpPr>
          <p:grpSpPr bwMode="auto">
            <a:xfrm>
              <a:off x="3603" y="1675"/>
              <a:ext cx="256" cy="174"/>
              <a:chOff x="3603" y="1675"/>
              <a:chExt cx="256" cy="174"/>
            </a:xfrm>
          </p:grpSpPr>
          <p:sp>
            <p:nvSpPr>
              <p:cNvPr id="17454" name="Freeform 51"/>
              <p:cNvSpPr>
                <a:spLocks/>
              </p:cNvSpPr>
              <p:nvPr/>
            </p:nvSpPr>
            <p:spPr bwMode="auto">
              <a:xfrm>
                <a:off x="3603" y="1675"/>
                <a:ext cx="256" cy="174"/>
              </a:xfrm>
              <a:custGeom>
                <a:avLst/>
                <a:gdLst>
                  <a:gd name="T0" fmla="*/ 0 w 256"/>
                  <a:gd name="T1" fmla="*/ 170 h 174"/>
                  <a:gd name="T2" fmla="*/ 75 w 256"/>
                  <a:gd name="T3" fmla="*/ 174 h 174"/>
                  <a:gd name="T4" fmla="*/ 63 w 256"/>
                  <a:gd name="T5" fmla="*/ 155 h 174"/>
                  <a:gd name="T6" fmla="*/ 217 w 256"/>
                  <a:gd name="T7" fmla="*/ 55 h 174"/>
                  <a:gd name="T8" fmla="*/ 228 w 256"/>
                  <a:gd name="T9" fmla="*/ 73 h 174"/>
                  <a:gd name="T10" fmla="*/ 256 w 256"/>
                  <a:gd name="T11" fmla="*/ 3 h 174"/>
                  <a:gd name="T12" fmla="*/ 181 w 256"/>
                  <a:gd name="T13" fmla="*/ 0 h 174"/>
                  <a:gd name="T14" fmla="*/ 193 w 256"/>
                  <a:gd name="T15" fmla="*/ 18 h 174"/>
                  <a:gd name="T16" fmla="*/ 39 w 256"/>
                  <a:gd name="T17" fmla="*/ 119 h 174"/>
                  <a:gd name="T18" fmla="*/ 27 w 256"/>
                  <a:gd name="T19" fmla="*/ 101 h 174"/>
                  <a:gd name="T20" fmla="*/ 0 w 256"/>
                  <a:gd name="T21" fmla="*/ 170 h 1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"/>
                  <a:gd name="T34" fmla="*/ 0 h 174"/>
                  <a:gd name="T35" fmla="*/ 256 w 256"/>
                  <a:gd name="T36" fmla="*/ 174 h 1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" h="174">
                    <a:moveTo>
                      <a:pt x="0" y="170"/>
                    </a:moveTo>
                    <a:lnTo>
                      <a:pt x="75" y="174"/>
                    </a:lnTo>
                    <a:lnTo>
                      <a:pt x="63" y="155"/>
                    </a:lnTo>
                    <a:lnTo>
                      <a:pt x="217" y="55"/>
                    </a:lnTo>
                    <a:lnTo>
                      <a:pt x="228" y="73"/>
                    </a:lnTo>
                    <a:lnTo>
                      <a:pt x="256" y="3"/>
                    </a:lnTo>
                    <a:lnTo>
                      <a:pt x="181" y="0"/>
                    </a:lnTo>
                    <a:lnTo>
                      <a:pt x="193" y="18"/>
                    </a:lnTo>
                    <a:lnTo>
                      <a:pt x="39" y="119"/>
                    </a:lnTo>
                    <a:lnTo>
                      <a:pt x="27" y="101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55" name="Freeform 52"/>
              <p:cNvSpPr>
                <a:spLocks/>
              </p:cNvSpPr>
              <p:nvPr/>
            </p:nvSpPr>
            <p:spPr bwMode="auto">
              <a:xfrm>
                <a:off x="3603" y="1675"/>
                <a:ext cx="256" cy="174"/>
              </a:xfrm>
              <a:custGeom>
                <a:avLst/>
                <a:gdLst>
                  <a:gd name="T0" fmla="*/ 0 w 256"/>
                  <a:gd name="T1" fmla="*/ 170 h 174"/>
                  <a:gd name="T2" fmla="*/ 75 w 256"/>
                  <a:gd name="T3" fmla="*/ 174 h 174"/>
                  <a:gd name="T4" fmla="*/ 63 w 256"/>
                  <a:gd name="T5" fmla="*/ 155 h 174"/>
                  <a:gd name="T6" fmla="*/ 217 w 256"/>
                  <a:gd name="T7" fmla="*/ 55 h 174"/>
                  <a:gd name="T8" fmla="*/ 228 w 256"/>
                  <a:gd name="T9" fmla="*/ 73 h 174"/>
                  <a:gd name="T10" fmla="*/ 256 w 256"/>
                  <a:gd name="T11" fmla="*/ 3 h 174"/>
                  <a:gd name="T12" fmla="*/ 181 w 256"/>
                  <a:gd name="T13" fmla="*/ 0 h 174"/>
                  <a:gd name="T14" fmla="*/ 193 w 256"/>
                  <a:gd name="T15" fmla="*/ 18 h 174"/>
                  <a:gd name="T16" fmla="*/ 39 w 256"/>
                  <a:gd name="T17" fmla="*/ 119 h 174"/>
                  <a:gd name="T18" fmla="*/ 27 w 256"/>
                  <a:gd name="T19" fmla="*/ 101 h 174"/>
                  <a:gd name="T20" fmla="*/ 0 w 256"/>
                  <a:gd name="T21" fmla="*/ 170 h 1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"/>
                  <a:gd name="T34" fmla="*/ 0 h 174"/>
                  <a:gd name="T35" fmla="*/ 256 w 256"/>
                  <a:gd name="T36" fmla="*/ 174 h 1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" h="174">
                    <a:moveTo>
                      <a:pt x="0" y="170"/>
                    </a:moveTo>
                    <a:lnTo>
                      <a:pt x="75" y="174"/>
                    </a:lnTo>
                    <a:lnTo>
                      <a:pt x="63" y="155"/>
                    </a:lnTo>
                    <a:lnTo>
                      <a:pt x="217" y="55"/>
                    </a:lnTo>
                    <a:lnTo>
                      <a:pt x="228" y="73"/>
                    </a:lnTo>
                    <a:lnTo>
                      <a:pt x="256" y="3"/>
                    </a:lnTo>
                    <a:lnTo>
                      <a:pt x="181" y="0"/>
                    </a:lnTo>
                    <a:lnTo>
                      <a:pt x="193" y="18"/>
                    </a:lnTo>
                    <a:lnTo>
                      <a:pt x="39" y="119"/>
                    </a:lnTo>
                    <a:lnTo>
                      <a:pt x="27" y="101"/>
                    </a:lnTo>
                    <a:lnTo>
                      <a:pt x="0" y="17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7433" name="Group 53"/>
            <p:cNvGrpSpPr>
              <a:grpSpLocks/>
            </p:cNvGrpSpPr>
            <p:nvPr/>
          </p:nvGrpSpPr>
          <p:grpSpPr bwMode="auto">
            <a:xfrm>
              <a:off x="4377" y="1162"/>
              <a:ext cx="273" cy="161"/>
              <a:chOff x="4377" y="1114"/>
              <a:chExt cx="273" cy="161"/>
            </a:xfrm>
          </p:grpSpPr>
          <p:sp>
            <p:nvSpPr>
              <p:cNvPr id="17452" name="Freeform 54"/>
              <p:cNvSpPr>
                <a:spLocks/>
              </p:cNvSpPr>
              <p:nvPr/>
            </p:nvSpPr>
            <p:spPr bwMode="auto">
              <a:xfrm>
                <a:off x="4377" y="1114"/>
                <a:ext cx="273" cy="161"/>
              </a:xfrm>
              <a:custGeom>
                <a:avLst/>
                <a:gdLst>
                  <a:gd name="T0" fmla="*/ 0 w 273"/>
                  <a:gd name="T1" fmla="*/ 150 h 161"/>
                  <a:gd name="T2" fmla="*/ 75 w 273"/>
                  <a:gd name="T3" fmla="*/ 161 h 161"/>
                  <a:gd name="T4" fmla="*/ 65 w 273"/>
                  <a:gd name="T5" fmla="*/ 142 h 161"/>
                  <a:gd name="T6" fmla="*/ 228 w 273"/>
                  <a:gd name="T7" fmla="*/ 58 h 161"/>
                  <a:gd name="T8" fmla="*/ 238 w 273"/>
                  <a:gd name="T9" fmla="*/ 78 h 161"/>
                  <a:gd name="T10" fmla="*/ 273 w 273"/>
                  <a:gd name="T11" fmla="*/ 11 h 161"/>
                  <a:gd name="T12" fmla="*/ 198 w 273"/>
                  <a:gd name="T13" fmla="*/ 0 h 161"/>
                  <a:gd name="T14" fmla="*/ 208 w 273"/>
                  <a:gd name="T15" fmla="*/ 20 h 161"/>
                  <a:gd name="T16" fmla="*/ 45 w 273"/>
                  <a:gd name="T17" fmla="*/ 103 h 161"/>
                  <a:gd name="T18" fmla="*/ 35 w 273"/>
                  <a:gd name="T19" fmla="*/ 83 h 161"/>
                  <a:gd name="T20" fmla="*/ 0 w 273"/>
                  <a:gd name="T21" fmla="*/ 150 h 1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3"/>
                  <a:gd name="T34" fmla="*/ 0 h 161"/>
                  <a:gd name="T35" fmla="*/ 273 w 273"/>
                  <a:gd name="T36" fmla="*/ 161 h 1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3" h="161">
                    <a:moveTo>
                      <a:pt x="0" y="150"/>
                    </a:moveTo>
                    <a:lnTo>
                      <a:pt x="75" y="161"/>
                    </a:lnTo>
                    <a:lnTo>
                      <a:pt x="65" y="142"/>
                    </a:lnTo>
                    <a:lnTo>
                      <a:pt x="228" y="58"/>
                    </a:lnTo>
                    <a:lnTo>
                      <a:pt x="238" y="78"/>
                    </a:lnTo>
                    <a:lnTo>
                      <a:pt x="273" y="11"/>
                    </a:lnTo>
                    <a:lnTo>
                      <a:pt x="198" y="0"/>
                    </a:lnTo>
                    <a:lnTo>
                      <a:pt x="208" y="20"/>
                    </a:lnTo>
                    <a:lnTo>
                      <a:pt x="45" y="103"/>
                    </a:lnTo>
                    <a:lnTo>
                      <a:pt x="35" y="8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53" name="Freeform 55"/>
              <p:cNvSpPr>
                <a:spLocks/>
              </p:cNvSpPr>
              <p:nvPr/>
            </p:nvSpPr>
            <p:spPr bwMode="auto">
              <a:xfrm>
                <a:off x="4377" y="1114"/>
                <a:ext cx="273" cy="161"/>
              </a:xfrm>
              <a:custGeom>
                <a:avLst/>
                <a:gdLst>
                  <a:gd name="T0" fmla="*/ 0 w 273"/>
                  <a:gd name="T1" fmla="*/ 150 h 161"/>
                  <a:gd name="T2" fmla="*/ 75 w 273"/>
                  <a:gd name="T3" fmla="*/ 161 h 161"/>
                  <a:gd name="T4" fmla="*/ 65 w 273"/>
                  <a:gd name="T5" fmla="*/ 142 h 161"/>
                  <a:gd name="T6" fmla="*/ 228 w 273"/>
                  <a:gd name="T7" fmla="*/ 58 h 161"/>
                  <a:gd name="T8" fmla="*/ 238 w 273"/>
                  <a:gd name="T9" fmla="*/ 78 h 161"/>
                  <a:gd name="T10" fmla="*/ 273 w 273"/>
                  <a:gd name="T11" fmla="*/ 11 h 161"/>
                  <a:gd name="T12" fmla="*/ 198 w 273"/>
                  <a:gd name="T13" fmla="*/ 0 h 161"/>
                  <a:gd name="T14" fmla="*/ 208 w 273"/>
                  <a:gd name="T15" fmla="*/ 20 h 161"/>
                  <a:gd name="T16" fmla="*/ 45 w 273"/>
                  <a:gd name="T17" fmla="*/ 103 h 161"/>
                  <a:gd name="T18" fmla="*/ 35 w 273"/>
                  <a:gd name="T19" fmla="*/ 83 h 161"/>
                  <a:gd name="T20" fmla="*/ 0 w 273"/>
                  <a:gd name="T21" fmla="*/ 150 h 1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3"/>
                  <a:gd name="T34" fmla="*/ 0 h 161"/>
                  <a:gd name="T35" fmla="*/ 273 w 273"/>
                  <a:gd name="T36" fmla="*/ 161 h 1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3" h="161">
                    <a:moveTo>
                      <a:pt x="0" y="150"/>
                    </a:moveTo>
                    <a:lnTo>
                      <a:pt x="75" y="161"/>
                    </a:lnTo>
                    <a:lnTo>
                      <a:pt x="65" y="142"/>
                    </a:lnTo>
                    <a:lnTo>
                      <a:pt x="228" y="58"/>
                    </a:lnTo>
                    <a:lnTo>
                      <a:pt x="238" y="78"/>
                    </a:lnTo>
                    <a:lnTo>
                      <a:pt x="273" y="11"/>
                    </a:lnTo>
                    <a:lnTo>
                      <a:pt x="198" y="0"/>
                    </a:lnTo>
                    <a:lnTo>
                      <a:pt x="208" y="20"/>
                    </a:lnTo>
                    <a:lnTo>
                      <a:pt x="45" y="103"/>
                    </a:lnTo>
                    <a:lnTo>
                      <a:pt x="35" y="83"/>
                    </a:lnTo>
                    <a:lnTo>
                      <a:pt x="0" y="15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7434" name="Group 56"/>
            <p:cNvGrpSpPr>
              <a:grpSpLocks/>
            </p:cNvGrpSpPr>
            <p:nvPr/>
          </p:nvGrpSpPr>
          <p:grpSpPr bwMode="auto">
            <a:xfrm>
              <a:off x="4356" y="1431"/>
              <a:ext cx="303" cy="107"/>
              <a:chOff x="4356" y="1431"/>
              <a:chExt cx="303" cy="107"/>
            </a:xfrm>
          </p:grpSpPr>
          <p:sp>
            <p:nvSpPr>
              <p:cNvPr id="17450" name="Freeform 57"/>
              <p:cNvSpPr>
                <a:spLocks/>
              </p:cNvSpPr>
              <p:nvPr/>
            </p:nvSpPr>
            <p:spPr bwMode="auto">
              <a:xfrm>
                <a:off x="4356" y="1431"/>
                <a:ext cx="303" cy="107"/>
              </a:xfrm>
              <a:custGeom>
                <a:avLst/>
                <a:gdLst>
                  <a:gd name="T0" fmla="*/ 0 w 303"/>
                  <a:gd name="T1" fmla="*/ 37 h 107"/>
                  <a:gd name="T2" fmla="*/ 56 w 303"/>
                  <a:gd name="T3" fmla="*/ 87 h 107"/>
                  <a:gd name="T4" fmla="*/ 58 w 303"/>
                  <a:gd name="T5" fmla="*/ 65 h 107"/>
                  <a:gd name="T6" fmla="*/ 240 w 303"/>
                  <a:gd name="T7" fmla="*/ 85 h 107"/>
                  <a:gd name="T8" fmla="*/ 238 w 303"/>
                  <a:gd name="T9" fmla="*/ 107 h 107"/>
                  <a:gd name="T10" fmla="*/ 303 w 303"/>
                  <a:gd name="T11" fmla="*/ 70 h 107"/>
                  <a:gd name="T12" fmla="*/ 247 w 303"/>
                  <a:gd name="T13" fmla="*/ 20 h 107"/>
                  <a:gd name="T14" fmla="*/ 245 w 303"/>
                  <a:gd name="T15" fmla="*/ 41 h 107"/>
                  <a:gd name="T16" fmla="*/ 63 w 303"/>
                  <a:gd name="T17" fmla="*/ 22 h 107"/>
                  <a:gd name="T18" fmla="*/ 65 w 303"/>
                  <a:gd name="T19" fmla="*/ 0 h 107"/>
                  <a:gd name="T20" fmla="*/ 0 w 303"/>
                  <a:gd name="T21" fmla="*/ 37 h 1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3"/>
                  <a:gd name="T34" fmla="*/ 0 h 107"/>
                  <a:gd name="T35" fmla="*/ 303 w 303"/>
                  <a:gd name="T36" fmla="*/ 107 h 1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3" h="107">
                    <a:moveTo>
                      <a:pt x="0" y="37"/>
                    </a:moveTo>
                    <a:lnTo>
                      <a:pt x="56" y="87"/>
                    </a:lnTo>
                    <a:lnTo>
                      <a:pt x="58" y="65"/>
                    </a:lnTo>
                    <a:lnTo>
                      <a:pt x="240" y="85"/>
                    </a:lnTo>
                    <a:lnTo>
                      <a:pt x="238" y="107"/>
                    </a:lnTo>
                    <a:lnTo>
                      <a:pt x="303" y="70"/>
                    </a:lnTo>
                    <a:lnTo>
                      <a:pt x="247" y="20"/>
                    </a:lnTo>
                    <a:lnTo>
                      <a:pt x="245" y="41"/>
                    </a:lnTo>
                    <a:lnTo>
                      <a:pt x="63" y="22"/>
                    </a:lnTo>
                    <a:lnTo>
                      <a:pt x="6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51" name="Freeform 58"/>
              <p:cNvSpPr>
                <a:spLocks/>
              </p:cNvSpPr>
              <p:nvPr/>
            </p:nvSpPr>
            <p:spPr bwMode="auto">
              <a:xfrm>
                <a:off x="4356" y="1431"/>
                <a:ext cx="303" cy="107"/>
              </a:xfrm>
              <a:custGeom>
                <a:avLst/>
                <a:gdLst>
                  <a:gd name="T0" fmla="*/ 0 w 303"/>
                  <a:gd name="T1" fmla="*/ 37 h 107"/>
                  <a:gd name="T2" fmla="*/ 56 w 303"/>
                  <a:gd name="T3" fmla="*/ 87 h 107"/>
                  <a:gd name="T4" fmla="*/ 58 w 303"/>
                  <a:gd name="T5" fmla="*/ 65 h 107"/>
                  <a:gd name="T6" fmla="*/ 240 w 303"/>
                  <a:gd name="T7" fmla="*/ 85 h 107"/>
                  <a:gd name="T8" fmla="*/ 238 w 303"/>
                  <a:gd name="T9" fmla="*/ 107 h 107"/>
                  <a:gd name="T10" fmla="*/ 303 w 303"/>
                  <a:gd name="T11" fmla="*/ 70 h 107"/>
                  <a:gd name="T12" fmla="*/ 247 w 303"/>
                  <a:gd name="T13" fmla="*/ 20 h 107"/>
                  <a:gd name="T14" fmla="*/ 245 w 303"/>
                  <a:gd name="T15" fmla="*/ 41 h 107"/>
                  <a:gd name="T16" fmla="*/ 63 w 303"/>
                  <a:gd name="T17" fmla="*/ 22 h 107"/>
                  <a:gd name="T18" fmla="*/ 65 w 303"/>
                  <a:gd name="T19" fmla="*/ 0 h 107"/>
                  <a:gd name="T20" fmla="*/ 0 w 303"/>
                  <a:gd name="T21" fmla="*/ 37 h 1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3"/>
                  <a:gd name="T34" fmla="*/ 0 h 107"/>
                  <a:gd name="T35" fmla="*/ 303 w 303"/>
                  <a:gd name="T36" fmla="*/ 107 h 1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3" h="107">
                    <a:moveTo>
                      <a:pt x="0" y="37"/>
                    </a:moveTo>
                    <a:lnTo>
                      <a:pt x="56" y="87"/>
                    </a:lnTo>
                    <a:lnTo>
                      <a:pt x="58" y="65"/>
                    </a:lnTo>
                    <a:lnTo>
                      <a:pt x="240" y="85"/>
                    </a:lnTo>
                    <a:lnTo>
                      <a:pt x="238" y="107"/>
                    </a:lnTo>
                    <a:lnTo>
                      <a:pt x="303" y="70"/>
                    </a:lnTo>
                    <a:lnTo>
                      <a:pt x="247" y="20"/>
                    </a:lnTo>
                    <a:lnTo>
                      <a:pt x="245" y="41"/>
                    </a:lnTo>
                    <a:lnTo>
                      <a:pt x="63" y="22"/>
                    </a:lnTo>
                    <a:lnTo>
                      <a:pt x="65" y="0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7435" name="Group 59"/>
            <p:cNvGrpSpPr>
              <a:grpSpLocks/>
            </p:cNvGrpSpPr>
            <p:nvPr/>
          </p:nvGrpSpPr>
          <p:grpSpPr bwMode="auto">
            <a:xfrm>
              <a:off x="3409" y="1435"/>
              <a:ext cx="295" cy="130"/>
              <a:chOff x="3409" y="1435"/>
              <a:chExt cx="295" cy="130"/>
            </a:xfrm>
          </p:grpSpPr>
          <p:sp>
            <p:nvSpPr>
              <p:cNvPr id="17448" name="Freeform 60"/>
              <p:cNvSpPr>
                <a:spLocks/>
              </p:cNvSpPr>
              <p:nvPr/>
            </p:nvSpPr>
            <p:spPr bwMode="auto">
              <a:xfrm>
                <a:off x="3409" y="1435"/>
                <a:ext cx="295" cy="130"/>
              </a:xfrm>
              <a:custGeom>
                <a:avLst/>
                <a:gdLst>
                  <a:gd name="T0" fmla="*/ 0 w 295"/>
                  <a:gd name="T1" fmla="*/ 103 h 130"/>
                  <a:gd name="T2" fmla="*/ 70 w 295"/>
                  <a:gd name="T3" fmla="*/ 130 h 130"/>
                  <a:gd name="T4" fmla="*/ 64 w 295"/>
                  <a:gd name="T5" fmla="*/ 109 h 130"/>
                  <a:gd name="T6" fmla="*/ 242 w 295"/>
                  <a:gd name="T7" fmla="*/ 63 h 130"/>
                  <a:gd name="T8" fmla="*/ 247 w 295"/>
                  <a:gd name="T9" fmla="*/ 84 h 130"/>
                  <a:gd name="T10" fmla="*/ 295 w 295"/>
                  <a:gd name="T11" fmla="*/ 27 h 130"/>
                  <a:gd name="T12" fmla="*/ 225 w 295"/>
                  <a:gd name="T13" fmla="*/ 0 h 130"/>
                  <a:gd name="T14" fmla="*/ 231 w 295"/>
                  <a:gd name="T15" fmla="*/ 21 h 130"/>
                  <a:gd name="T16" fmla="*/ 53 w 295"/>
                  <a:gd name="T17" fmla="*/ 67 h 130"/>
                  <a:gd name="T18" fmla="*/ 48 w 295"/>
                  <a:gd name="T19" fmla="*/ 46 h 130"/>
                  <a:gd name="T20" fmla="*/ 0 w 295"/>
                  <a:gd name="T21" fmla="*/ 103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5"/>
                  <a:gd name="T34" fmla="*/ 0 h 130"/>
                  <a:gd name="T35" fmla="*/ 295 w 295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5" h="130">
                    <a:moveTo>
                      <a:pt x="0" y="103"/>
                    </a:moveTo>
                    <a:lnTo>
                      <a:pt x="70" y="130"/>
                    </a:lnTo>
                    <a:lnTo>
                      <a:pt x="64" y="109"/>
                    </a:lnTo>
                    <a:lnTo>
                      <a:pt x="242" y="63"/>
                    </a:lnTo>
                    <a:lnTo>
                      <a:pt x="247" y="84"/>
                    </a:lnTo>
                    <a:lnTo>
                      <a:pt x="295" y="27"/>
                    </a:lnTo>
                    <a:lnTo>
                      <a:pt x="225" y="0"/>
                    </a:lnTo>
                    <a:lnTo>
                      <a:pt x="231" y="21"/>
                    </a:lnTo>
                    <a:lnTo>
                      <a:pt x="53" y="67"/>
                    </a:lnTo>
                    <a:lnTo>
                      <a:pt x="48" y="46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49" name="Freeform 61"/>
              <p:cNvSpPr>
                <a:spLocks/>
              </p:cNvSpPr>
              <p:nvPr/>
            </p:nvSpPr>
            <p:spPr bwMode="auto">
              <a:xfrm>
                <a:off x="3409" y="1435"/>
                <a:ext cx="295" cy="130"/>
              </a:xfrm>
              <a:custGeom>
                <a:avLst/>
                <a:gdLst>
                  <a:gd name="T0" fmla="*/ 0 w 295"/>
                  <a:gd name="T1" fmla="*/ 103 h 130"/>
                  <a:gd name="T2" fmla="*/ 70 w 295"/>
                  <a:gd name="T3" fmla="*/ 130 h 130"/>
                  <a:gd name="T4" fmla="*/ 64 w 295"/>
                  <a:gd name="T5" fmla="*/ 109 h 130"/>
                  <a:gd name="T6" fmla="*/ 242 w 295"/>
                  <a:gd name="T7" fmla="*/ 63 h 130"/>
                  <a:gd name="T8" fmla="*/ 247 w 295"/>
                  <a:gd name="T9" fmla="*/ 84 h 130"/>
                  <a:gd name="T10" fmla="*/ 295 w 295"/>
                  <a:gd name="T11" fmla="*/ 27 h 130"/>
                  <a:gd name="T12" fmla="*/ 225 w 295"/>
                  <a:gd name="T13" fmla="*/ 0 h 130"/>
                  <a:gd name="T14" fmla="*/ 231 w 295"/>
                  <a:gd name="T15" fmla="*/ 21 h 130"/>
                  <a:gd name="T16" fmla="*/ 53 w 295"/>
                  <a:gd name="T17" fmla="*/ 67 h 130"/>
                  <a:gd name="T18" fmla="*/ 48 w 295"/>
                  <a:gd name="T19" fmla="*/ 46 h 130"/>
                  <a:gd name="T20" fmla="*/ 0 w 295"/>
                  <a:gd name="T21" fmla="*/ 103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5"/>
                  <a:gd name="T34" fmla="*/ 0 h 130"/>
                  <a:gd name="T35" fmla="*/ 295 w 295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5" h="130">
                    <a:moveTo>
                      <a:pt x="0" y="103"/>
                    </a:moveTo>
                    <a:lnTo>
                      <a:pt x="70" y="130"/>
                    </a:lnTo>
                    <a:lnTo>
                      <a:pt x="64" y="109"/>
                    </a:lnTo>
                    <a:lnTo>
                      <a:pt x="242" y="63"/>
                    </a:lnTo>
                    <a:lnTo>
                      <a:pt x="247" y="84"/>
                    </a:lnTo>
                    <a:lnTo>
                      <a:pt x="295" y="27"/>
                    </a:lnTo>
                    <a:lnTo>
                      <a:pt x="225" y="0"/>
                    </a:lnTo>
                    <a:lnTo>
                      <a:pt x="231" y="21"/>
                    </a:lnTo>
                    <a:lnTo>
                      <a:pt x="53" y="67"/>
                    </a:lnTo>
                    <a:lnTo>
                      <a:pt x="48" y="46"/>
                    </a:lnTo>
                    <a:lnTo>
                      <a:pt x="0" y="103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7436" name="Group 62"/>
            <p:cNvGrpSpPr>
              <a:grpSpLocks/>
            </p:cNvGrpSpPr>
            <p:nvPr/>
          </p:nvGrpSpPr>
          <p:grpSpPr bwMode="auto">
            <a:xfrm rot="-677375">
              <a:off x="4286" y="981"/>
              <a:ext cx="273" cy="161"/>
              <a:chOff x="4377" y="1114"/>
              <a:chExt cx="273" cy="161"/>
            </a:xfrm>
          </p:grpSpPr>
          <p:sp>
            <p:nvSpPr>
              <p:cNvPr id="17446" name="Freeform 63"/>
              <p:cNvSpPr>
                <a:spLocks/>
              </p:cNvSpPr>
              <p:nvPr/>
            </p:nvSpPr>
            <p:spPr bwMode="auto">
              <a:xfrm>
                <a:off x="4377" y="1114"/>
                <a:ext cx="273" cy="161"/>
              </a:xfrm>
              <a:custGeom>
                <a:avLst/>
                <a:gdLst>
                  <a:gd name="T0" fmla="*/ 0 w 273"/>
                  <a:gd name="T1" fmla="*/ 150 h 161"/>
                  <a:gd name="T2" fmla="*/ 75 w 273"/>
                  <a:gd name="T3" fmla="*/ 161 h 161"/>
                  <a:gd name="T4" fmla="*/ 65 w 273"/>
                  <a:gd name="T5" fmla="*/ 142 h 161"/>
                  <a:gd name="T6" fmla="*/ 228 w 273"/>
                  <a:gd name="T7" fmla="*/ 58 h 161"/>
                  <a:gd name="T8" fmla="*/ 238 w 273"/>
                  <a:gd name="T9" fmla="*/ 78 h 161"/>
                  <a:gd name="T10" fmla="*/ 273 w 273"/>
                  <a:gd name="T11" fmla="*/ 11 h 161"/>
                  <a:gd name="T12" fmla="*/ 198 w 273"/>
                  <a:gd name="T13" fmla="*/ 0 h 161"/>
                  <a:gd name="T14" fmla="*/ 208 w 273"/>
                  <a:gd name="T15" fmla="*/ 20 h 161"/>
                  <a:gd name="T16" fmla="*/ 45 w 273"/>
                  <a:gd name="T17" fmla="*/ 103 h 161"/>
                  <a:gd name="T18" fmla="*/ 35 w 273"/>
                  <a:gd name="T19" fmla="*/ 83 h 161"/>
                  <a:gd name="T20" fmla="*/ 0 w 273"/>
                  <a:gd name="T21" fmla="*/ 150 h 1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3"/>
                  <a:gd name="T34" fmla="*/ 0 h 161"/>
                  <a:gd name="T35" fmla="*/ 273 w 273"/>
                  <a:gd name="T36" fmla="*/ 161 h 1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3" h="161">
                    <a:moveTo>
                      <a:pt x="0" y="150"/>
                    </a:moveTo>
                    <a:lnTo>
                      <a:pt x="75" y="161"/>
                    </a:lnTo>
                    <a:lnTo>
                      <a:pt x="65" y="142"/>
                    </a:lnTo>
                    <a:lnTo>
                      <a:pt x="228" y="58"/>
                    </a:lnTo>
                    <a:lnTo>
                      <a:pt x="238" y="78"/>
                    </a:lnTo>
                    <a:lnTo>
                      <a:pt x="273" y="11"/>
                    </a:lnTo>
                    <a:lnTo>
                      <a:pt x="198" y="0"/>
                    </a:lnTo>
                    <a:lnTo>
                      <a:pt x="208" y="20"/>
                    </a:lnTo>
                    <a:lnTo>
                      <a:pt x="45" y="103"/>
                    </a:lnTo>
                    <a:lnTo>
                      <a:pt x="35" y="8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47" name="Freeform 64"/>
              <p:cNvSpPr>
                <a:spLocks/>
              </p:cNvSpPr>
              <p:nvPr/>
            </p:nvSpPr>
            <p:spPr bwMode="auto">
              <a:xfrm>
                <a:off x="4377" y="1114"/>
                <a:ext cx="273" cy="161"/>
              </a:xfrm>
              <a:custGeom>
                <a:avLst/>
                <a:gdLst>
                  <a:gd name="T0" fmla="*/ 0 w 273"/>
                  <a:gd name="T1" fmla="*/ 150 h 161"/>
                  <a:gd name="T2" fmla="*/ 75 w 273"/>
                  <a:gd name="T3" fmla="*/ 161 h 161"/>
                  <a:gd name="T4" fmla="*/ 65 w 273"/>
                  <a:gd name="T5" fmla="*/ 142 h 161"/>
                  <a:gd name="T6" fmla="*/ 228 w 273"/>
                  <a:gd name="T7" fmla="*/ 58 h 161"/>
                  <a:gd name="T8" fmla="*/ 238 w 273"/>
                  <a:gd name="T9" fmla="*/ 78 h 161"/>
                  <a:gd name="T10" fmla="*/ 273 w 273"/>
                  <a:gd name="T11" fmla="*/ 11 h 161"/>
                  <a:gd name="T12" fmla="*/ 198 w 273"/>
                  <a:gd name="T13" fmla="*/ 0 h 161"/>
                  <a:gd name="T14" fmla="*/ 208 w 273"/>
                  <a:gd name="T15" fmla="*/ 20 h 161"/>
                  <a:gd name="T16" fmla="*/ 45 w 273"/>
                  <a:gd name="T17" fmla="*/ 103 h 161"/>
                  <a:gd name="T18" fmla="*/ 35 w 273"/>
                  <a:gd name="T19" fmla="*/ 83 h 161"/>
                  <a:gd name="T20" fmla="*/ 0 w 273"/>
                  <a:gd name="T21" fmla="*/ 150 h 1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3"/>
                  <a:gd name="T34" fmla="*/ 0 h 161"/>
                  <a:gd name="T35" fmla="*/ 273 w 273"/>
                  <a:gd name="T36" fmla="*/ 161 h 1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3" h="161">
                    <a:moveTo>
                      <a:pt x="0" y="150"/>
                    </a:moveTo>
                    <a:lnTo>
                      <a:pt x="75" y="161"/>
                    </a:lnTo>
                    <a:lnTo>
                      <a:pt x="65" y="142"/>
                    </a:lnTo>
                    <a:lnTo>
                      <a:pt x="228" y="58"/>
                    </a:lnTo>
                    <a:lnTo>
                      <a:pt x="238" y="78"/>
                    </a:lnTo>
                    <a:lnTo>
                      <a:pt x="273" y="11"/>
                    </a:lnTo>
                    <a:lnTo>
                      <a:pt x="198" y="0"/>
                    </a:lnTo>
                    <a:lnTo>
                      <a:pt x="208" y="20"/>
                    </a:lnTo>
                    <a:lnTo>
                      <a:pt x="45" y="103"/>
                    </a:lnTo>
                    <a:lnTo>
                      <a:pt x="35" y="83"/>
                    </a:lnTo>
                    <a:lnTo>
                      <a:pt x="0" y="15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7437" name="Group 65"/>
            <p:cNvGrpSpPr>
              <a:grpSpLocks/>
            </p:cNvGrpSpPr>
            <p:nvPr/>
          </p:nvGrpSpPr>
          <p:grpSpPr bwMode="auto">
            <a:xfrm rot="-3034270">
              <a:off x="4059" y="845"/>
              <a:ext cx="273" cy="161"/>
              <a:chOff x="4377" y="1114"/>
              <a:chExt cx="273" cy="161"/>
            </a:xfrm>
          </p:grpSpPr>
          <p:sp>
            <p:nvSpPr>
              <p:cNvPr id="17444" name="Freeform 66"/>
              <p:cNvSpPr>
                <a:spLocks/>
              </p:cNvSpPr>
              <p:nvPr/>
            </p:nvSpPr>
            <p:spPr bwMode="auto">
              <a:xfrm>
                <a:off x="4377" y="1114"/>
                <a:ext cx="273" cy="161"/>
              </a:xfrm>
              <a:custGeom>
                <a:avLst/>
                <a:gdLst>
                  <a:gd name="T0" fmla="*/ 0 w 273"/>
                  <a:gd name="T1" fmla="*/ 150 h 161"/>
                  <a:gd name="T2" fmla="*/ 75 w 273"/>
                  <a:gd name="T3" fmla="*/ 161 h 161"/>
                  <a:gd name="T4" fmla="*/ 65 w 273"/>
                  <a:gd name="T5" fmla="*/ 142 h 161"/>
                  <a:gd name="T6" fmla="*/ 228 w 273"/>
                  <a:gd name="T7" fmla="*/ 58 h 161"/>
                  <a:gd name="T8" fmla="*/ 238 w 273"/>
                  <a:gd name="T9" fmla="*/ 78 h 161"/>
                  <a:gd name="T10" fmla="*/ 273 w 273"/>
                  <a:gd name="T11" fmla="*/ 11 h 161"/>
                  <a:gd name="T12" fmla="*/ 198 w 273"/>
                  <a:gd name="T13" fmla="*/ 0 h 161"/>
                  <a:gd name="T14" fmla="*/ 208 w 273"/>
                  <a:gd name="T15" fmla="*/ 20 h 161"/>
                  <a:gd name="T16" fmla="*/ 45 w 273"/>
                  <a:gd name="T17" fmla="*/ 103 h 161"/>
                  <a:gd name="T18" fmla="*/ 35 w 273"/>
                  <a:gd name="T19" fmla="*/ 83 h 161"/>
                  <a:gd name="T20" fmla="*/ 0 w 273"/>
                  <a:gd name="T21" fmla="*/ 150 h 1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3"/>
                  <a:gd name="T34" fmla="*/ 0 h 161"/>
                  <a:gd name="T35" fmla="*/ 273 w 273"/>
                  <a:gd name="T36" fmla="*/ 161 h 1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3" h="161">
                    <a:moveTo>
                      <a:pt x="0" y="150"/>
                    </a:moveTo>
                    <a:lnTo>
                      <a:pt x="75" y="161"/>
                    </a:lnTo>
                    <a:lnTo>
                      <a:pt x="65" y="142"/>
                    </a:lnTo>
                    <a:lnTo>
                      <a:pt x="228" y="58"/>
                    </a:lnTo>
                    <a:lnTo>
                      <a:pt x="238" y="78"/>
                    </a:lnTo>
                    <a:lnTo>
                      <a:pt x="273" y="11"/>
                    </a:lnTo>
                    <a:lnTo>
                      <a:pt x="198" y="0"/>
                    </a:lnTo>
                    <a:lnTo>
                      <a:pt x="208" y="20"/>
                    </a:lnTo>
                    <a:lnTo>
                      <a:pt x="45" y="103"/>
                    </a:lnTo>
                    <a:lnTo>
                      <a:pt x="35" y="8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45" name="Freeform 67"/>
              <p:cNvSpPr>
                <a:spLocks/>
              </p:cNvSpPr>
              <p:nvPr/>
            </p:nvSpPr>
            <p:spPr bwMode="auto">
              <a:xfrm>
                <a:off x="4377" y="1114"/>
                <a:ext cx="273" cy="161"/>
              </a:xfrm>
              <a:custGeom>
                <a:avLst/>
                <a:gdLst>
                  <a:gd name="T0" fmla="*/ 0 w 273"/>
                  <a:gd name="T1" fmla="*/ 150 h 161"/>
                  <a:gd name="T2" fmla="*/ 75 w 273"/>
                  <a:gd name="T3" fmla="*/ 161 h 161"/>
                  <a:gd name="T4" fmla="*/ 65 w 273"/>
                  <a:gd name="T5" fmla="*/ 142 h 161"/>
                  <a:gd name="T6" fmla="*/ 228 w 273"/>
                  <a:gd name="T7" fmla="*/ 58 h 161"/>
                  <a:gd name="T8" fmla="*/ 238 w 273"/>
                  <a:gd name="T9" fmla="*/ 78 h 161"/>
                  <a:gd name="T10" fmla="*/ 273 w 273"/>
                  <a:gd name="T11" fmla="*/ 11 h 161"/>
                  <a:gd name="T12" fmla="*/ 198 w 273"/>
                  <a:gd name="T13" fmla="*/ 0 h 161"/>
                  <a:gd name="T14" fmla="*/ 208 w 273"/>
                  <a:gd name="T15" fmla="*/ 20 h 161"/>
                  <a:gd name="T16" fmla="*/ 45 w 273"/>
                  <a:gd name="T17" fmla="*/ 103 h 161"/>
                  <a:gd name="T18" fmla="*/ 35 w 273"/>
                  <a:gd name="T19" fmla="*/ 83 h 161"/>
                  <a:gd name="T20" fmla="*/ 0 w 273"/>
                  <a:gd name="T21" fmla="*/ 150 h 1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3"/>
                  <a:gd name="T34" fmla="*/ 0 h 161"/>
                  <a:gd name="T35" fmla="*/ 273 w 273"/>
                  <a:gd name="T36" fmla="*/ 161 h 1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3" h="161">
                    <a:moveTo>
                      <a:pt x="0" y="150"/>
                    </a:moveTo>
                    <a:lnTo>
                      <a:pt x="75" y="161"/>
                    </a:lnTo>
                    <a:lnTo>
                      <a:pt x="65" y="142"/>
                    </a:lnTo>
                    <a:lnTo>
                      <a:pt x="228" y="58"/>
                    </a:lnTo>
                    <a:lnTo>
                      <a:pt x="238" y="78"/>
                    </a:lnTo>
                    <a:lnTo>
                      <a:pt x="273" y="11"/>
                    </a:lnTo>
                    <a:lnTo>
                      <a:pt x="198" y="0"/>
                    </a:lnTo>
                    <a:lnTo>
                      <a:pt x="208" y="20"/>
                    </a:lnTo>
                    <a:lnTo>
                      <a:pt x="45" y="103"/>
                    </a:lnTo>
                    <a:lnTo>
                      <a:pt x="35" y="83"/>
                    </a:lnTo>
                    <a:lnTo>
                      <a:pt x="0" y="15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7438" name="Group 68"/>
            <p:cNvGrpSpPr>
              <a:grpSpLocks/>
            </p:cNvGrpSpPr>
            <p:nvPr/>
          </p:nvGrpSpPr>
          <p:grpSpPr bwMode="auto">
            <a:xfrm rot="5047774">
              <a:off x="3731" y="855"/>
              <a:ext cx="273" cy="161"/>
              <a:chOff x="4377" y="1114"/>
              <a:chExt cx="273" cy="161"/>
            </a:xfrm>
          </p:grpSpPr>
          <p:sp>
            <p:nvSpPr>
              <p:cNvPr id="17442" name="Freeform 69"/>
              <p:cNvSpPr>
                <a:spLocks/>
              </p:cNvSpPr>
              <p:nvPr/>
            </p:nvSpPr>
            <p:spPr bwMode="auto">
              <a:xfrm>
                <a:off x="4377" y="1114"/>
                <a:ext cx="273" cy="161"/>
              </a:xfrm>
              <a:custGeom>
                <a:avLst/>
                <a:gdLst>
                  <a:gd name="T0" fmla="*/ 0 w 273"/>
                  <a:gd name="T1" fmla="*/ 150 h 161"/>
                  <a:gd name="T2" fmla="*/ 75 w 273"/>
                  <a:gd name="T3" fmla="*/ 161 h 161"/>
                  <a:gd name="T4" fmla="*/ 65 w 273"/>
                  <a:gd name="T5" fmla="*/ 142 h 161"/>
                  <a:gd name="T6" fmla="*/ 228 w 273"/>
                  <a:gd name="T7" fmla="*/ 58 h 161"/>
                  <a:gd name="T8" fmla="*/ 238 w 273"/>
                  <a:gd name="T9" fmla="*/ 78 h 161"/>
                  <a:gd name="T10" fmla="*/ 273 w 273"/>
                  <a:gd name="T11" fmla="*/ 11 h 161"/>
                  <a:gd name="T12" fmla="*/ 198 w 273"/>
                  <a:gd name="T13" fmla="*/ 0 h 161"/>
                  <a:gd name="T14" fmla="*/ 208 w 273"/>
                  <a:gd name="T15" fmla="*/ 20 h 161"/>
                  <a:gd name="T16" fmla="*/ 45 w 273"/>
                  <a:gd name="T17" fmla="*/ 103 h 161"/>
                  <a:gd name="T18" fmla="*/ 35 w 273"/>
                  <a:gd name="T19" fmla="*/ 83 h 161"/>
                  <a:gd name="T20" fmla="*/ 0 w 273"/>
                  <a:gd name="T21" fmla="*/ 150 h 1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3"/>
                  <a:gd name="T34" fmla="*/ 0 h 161"/>
                  <a:gd name="T35" fmla="*/ 273 w 273"/>
                  <a:gd name="T36" fmla="*/ 161 h 1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3" h="161">
                    <a:moveTo>
                      <a:pt x="0" y="150"/>
                    </a:moveTo>
                    <a:lnTo>
                      <a:pt x="75" y="161"/>
                    </a:lnTo>
                    <a:lnTo>
                      <a:pt x="65" y="142"/>
                    </a:lnTo>
                    <a:lnTo>
                      <a:pt x="228" y="58"/>
                    </a:lnTo>
                    <a:lnTo>
                      <a:pt x="238" y="78"/>
                    </a:lnTo>
                    <a:lnTo>
                      <a:pt x="273" y="11"/>
                    </a:lnTo>
                    <a:lnTo>
                      <a:pt x="198" y="0"/>
                    </a:lnTo>
                    <a:lnTo>
                      <a:pt x="208" y="20"/>
                    </a:lnTo>
                    <a:lnTo>
                      <a:pt x="45" y="103"/>
                    </a:lnTo>
                    <a:lnTo>
                      <a:pt x="35" y="8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43" name="Freeform 70"/>
              <p:cNvSpPr>
                <a:spLocks/>
              </p:cNvSpPr>
              <p:nvPr/>
            </p:nvSpPr>
            <p:spPr bwMode="auto">
              <a:xfrm>
                <a:off x="4377" y="1114"/>
                <a:ext cx="273" cy="161"/>
              </a:xfrm>
              <a:custGeom>
                <a:avLst/>
                <a:gdLst>
                  <a:gd name="T0" fmla="*/ 0 w 273"/>
                  <a:gd name="T1" fmla="*/ 150 h 161"/>
                  <a:gd name="T2" fmla="*/ 75 w 273"/>
                  <a:gd name="T3" fmla="*/ 161 h 161"/>
                  <a:gd name="T4" fmla="*/ 65 w 273"/>
                  <a:gd name="T5" fmla="*/ 142 h 161"/>
                  <a:gd name="T6" fmla="*/ 228 w 273"/>
                  <a:gd name="T7" fmla="*/ 58 h 161"/>
                  <a:gd name="T8" fmla="*/ 238 w 273"/>
                  <a:gd name="T9" fmla="*/ 78 h 161"/>
                  <a:gd name="T10" fmla="*/ 273 w 273"/>
                  <a:gd name="T11" fmla="*/ 11 h 161"/>
                  <a:gd name="T12" fmla="*/ 198 w 273"/>
                  <a:gd name="T13" fmla="*/ 0 h 161"/>
                  <a:gd name="T14" fmla="*/ 208 w 273"/>
                  <a:gd name="T15" fmla="*/ 20 h 161"/>
                  <a:gd name="T16" fmla="*/ 45 w 273"/>
                  <a:gd name="T17" fmla="*/ 103 h 161"/>
                  <a:gd name="T18" fmla="*/ 35 w 273"/>
                  <a:gd name="T19" fmla="*/ 83 h 161"/>
                  <a:gd name="T20" fmla="*/ 0 w 273"/>
                  <a:gd name="T21" fmla="*/ 150 h 1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3"/>
                  <a:gd name="T34" fmla="*/ 0 h 161"/>
                  <a:gd name="T35" fmla="*/ 273 w 273"/>
                  <a:gd name="T36" fmla="*/ 161 h 1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3" h="161">
                    <a:moveTo>
                      <a:pt x="0" y="150"/>
                    </a:moveTo>
                    <a:lnTo>
                      <a:pt x="75" y="161"/>
                    </a:lnTo>
                    <a:lnTo>
                      <a:pt x="65" y="142"/>
                    </a:lnTo>
                    <a:lnTo>
                      <a:pt x="228" y="58"/>
                    </a:lnTo>
                    <a:lnTo>
                      <a:pt x="238" y="78"/>
                    </a:lnTo>
                    <a:lnTo>
                      <a:pt x="273" y="11"/>
                    </a:lnTo>
                    <a:lnTo>
                      <a:pt x="198" y="0"/>
                    </a:lnTo>
                    <a:lnTo>
                      <a:pt x="208" y="20"/>
                    </a:lnTo>
                    <a:lnTo>
                      <a:pt x="45" y="103"/>
                    </a:lnTo>
                    <a:lnTo>
                      <a:pt x="35" y="83"/>
                    </a:lnTo>
                    <a:lnTo>
                      <a:pt x="0" y="15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7439" name="Group 71"/>
            <p:cNvGrpSpPr>
              <a:grpSpLocks/>
            </p:cNvGrpSpPr>
            <p:nvPr/>
          </p:nvGrpSpPr>
          <p:grpSpPr bwMode="auto">
            <a:xfrm rot="3839550">
              <a:off x="3550" y="946"/>
              <a:ext cx="273" cy="161"/>
              <a:chOff x="4377" y="1114"/>
              <a:chExt cx="273" cy="161"/>
            </a:xfrm>
          </p:grpSpPr>
          <p:sp>
            <p:nvSpPr>
              <p:cNvPr id="17440" name="Freeform 72"/>
              <p:cNvSpPr>
                <a:spLocks/>
              </p:cNvSpPr>
              <p:nvPr/>
            </p:nvSpPr>
            <p:spPr bwMode="auto">
              <a:xfrm>
                <a:off x="4377" y="1114"/>
                <a:ext cx="273" cy="161"/>
              </a:xfrm>
              <a:custGeom>
                <a:avLst/>
                <a:gdLst>
                  <a:gd name="T0" fmla="*/ 0 w 273"/>
                  <a:gd name="T1" fmla="*/ 150 h 161"/>
                  <a:gd name="T2" fmla="*/ 75 w 273"/>
                  <a:gd name="T3" fmla="*/ 161 h 161"/>
                  <a:gd name="T4" fmla="*/ 65 w 273"/>
                  <a:gd name="T5" fmla="*/ 142 h 161"/>
                  <a:gd name="T6" fmla="*/ 228 w 273"/>
                  <a:gd name="T7" fmla="*/ 58 h 161"/>
                  <a:gd name="T8" fmla="*/ 238 w 273"/>
                  <a:gd name="T9" fmla="*/ 78 h 161"/>
                  <a:gd name="T10" fmla="*/ 273 w 273"/>
                  <a:gd name="T11" fmla="*/ 11 h 161"/>
                  <a:gd name="T12" fmla="*/ 198 w 273"/>
                  <a:gd name="T13" fmla="*/ 0 h 161"/>
                  <a:gd name="T14" fmla="*/ 208 w 273"/>
                  <a:gd name="T15" fmla="*/ 20 h 161"/>
                  <a:gd name="T16" fmla="*/ 45 w 273"/>
                  <a:gd name="T17" fmla="*/ 103 h 161"/>
                  <a:gd name="T18" fmla="*/ 35 w 273"/>
                  <a:gd name="T19" fmla="*/ 83 h 161"/>
                  <a:gd name="T20" fmla="*/ 0 w 273"/>
                  <a:gd name="T21" fmla="*/ 150 h 1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3"/>
                  <a:gd name="T34" fmla="*/ 0 h 161"/>
                  <a:gd name="T35" fmla="*/ 273 w 273"/>
                  <a:gd name="T36" fmla="*/ 161 h 1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3" h="161">
                    <a:moveTo>
                      <a:pt x="0" y="150"/>
                    </a:moveTo>
                    <a:lnTo>
                      <a:pt x="75" y="161"/>
                    </a:lnTo>
                    <a:lnTo>
                      <a:pt x="65" y="142"/>
                    </a:lnTo>
                    <a:lnTo>
                      <a:pt x="228" y="58"/>
                    </a:lnTo>
                    <a:lnTo>
                      <a:pt x="238" y="78"/>
                    </a:lnTo>
                    <a:lnTo>
                      <a:pt x="273" y="11"/>
                    </a:lnTo>
                    <a:lnTo>
                      <a:pt x="198" y="0"/>
                    </a:lnTo>
                    <a:lnTo>
                      <a:pt x="208" y="20"/>
                    </a:lnTo>
                    <a:lnTo>
                      <a:pt x="45" y="103"/>
                    </a:lnTo>
                    <a:lnTo>
                      <a:pt x="35" y="8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41" name="Freeform 73"/>
              <p:cNvSpPr>
                <a:spLocks/>
              </p:cNvSpPr>
              <p:nvPr/>
            </p:nvSpPr>
            <p:spPr bwMode="auto">
              <a:xfrm>
                <a:off x="4377" y="1114"/>
                <a:ext cx="273" cy="161"/>
              </a:xfrm>
              <a:custGeom>
                <a:avLst/>
                <a:gdLst>
                  <a:gd name="T0" fmla="*/ 0 w 273"/>
                  <a:gd name="T1" fmla="*/ 150 h 161"/>
                  <a:gd name="T2" fmla="*/ 75 w 273"/>
                  <a:gd name="T3" fmla="*/ 161 h 161"/>
                  <a:gd name="T4" fmla="*/ 65 w 273"/>
                  <a:gd name="T5" fmla="*/ 142 h 161"/>
                  <a:gd name="T6" fmla="*/ 228 w 273"/>
                  <a:gd name="T7" fmla="*/ 58 h 161"/>
                  <a:gd name="T8" fmla="*/ 238 w 273"/>
                  <a:gd name="T9" fmla="*/ 78 h 161"/>
                  <a:gd name="T10" fmla="*/ 273 w 273"/>
                  <a:gd name="T11" fmla="*/ 11 h 161"/>
                  <a:gd name="T12" fmla="*/ 198 w 273"/>
                  <a:gd name="T13" fmla="*/ 0 h 161"/>
                  <a:gd name="T14" fmla="*/ 208 w 273"/>
                  <a:gd name="T15" fmla="*/ 20 h 161"/>
                  <a:gd name="T16" fmla="*/ 45 w 273"/>
                  <a:gd name="T17" fmla="*/ 103 h 161"/>
                  <a:gd name="T18" fmla="*/ 35 w 273"/>
                  <a:gd name="T19" fmla="*/ 83 h 161"/>
                  <a:gd name="T20" fmla="*/ 0 w 273"/>
                  <a:gd name="T21" fmla="*/ 150 h 1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3"/>
                  <a:gd name="T34" fmla="*/ 0 h 161"/>
                  <a:gd name="T35" fmla="*/ 273 w 273"/>
                  <a:gd name="T36" fmla="*/ 161 h 1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3" h="161">
                    <a:moveTo>
                      <a:pt x="0" y="150"/>
                    </a:moveTo>
                    <a:lnTo>
                      <a:pt x="75" y="161"/>
                    </a:lnTo>
                    <a:lnTo>
                      <a:pt x="65" y="142"/>
                    </a:lnTo>
                    <a:lnTo>
                      <a:pt x="228" y="58"/>
                    </a:lnTo>
                    <a:lnTo>
                      <a:pt x="238" y="78"/>
                    </a:lnTo>
                    <a:lnTo>
                      <a:pt x="273" y="11"/>
                    </a:lnTo>
                    <a:lnTo>
                      <a:pt x="198" y="0"/>
                    </a:lnTo>
                    <a:lnTo>
                      <a:pt x="208" y="20"/>
                    </a:lnTo>
                    <a:lnTo>
                      <a:pt x="45" y="103"/>
                    </a:lnTo>
                    <a:lnTo>
                      <a:pt x="35" y="83"/>
                    </a:lnTo>
                    <a:lnTo>
                      <a:pt x="0" y="15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</p:grpSp>
      <p:graphicFrame>
        <p:nvGraphicFramePr>
          <p:cNvPr id="17414" name="Object 2"/>
          <p:cNvGraphicFramePr>
            <a:graphicFrameLocks noChangeAspect="1"/>
          </p:cNvGraphicFramePr>
          <p:nvPr/>
        </p:nvGraphicFramePr>
        <p:xfrm>
          <a:off x="9525" y="914400"/>
          <a:ext cx="7983538" cy="6203950"/>
        </p:xfrm>
        <a:graphic>
          <a:graphicData uri="http://schemas.openxmlformats.org/presentationml/2006/ole">
            <p:oleObj spid="_x0000_s17414" r:id="rId20" imgW="7980356" imgH="6206266" progId="Excel.Chart.8">
              <p:embed/>
            </p:oleObj>
          </a:graphicData>
        </a:graphic>
      </p:graphicFrame>
      <p:graphicFrame>
        <p:nvGraphicFramePr>
          <p:cNvPr id="17415" name="Obiekt 1"/>
          <p:cNvGraphicFramePr>
            <a:graphicFrameLocks noChangeAspect="1"/>
          </p:cNvGraphicFramePr>
          <p:nvPr/>
        </p:nvGraphicFramePr>
        <p:xfrm>
          <a:off x="8172450" y="73025"/>
          <a:ext cx="847725" cy="1065213"/>
        </p:xfrm>
        <a:graphic>
          <a:graphicData uri="http://schemas.openxmlformats.org/presentationml/2006/ole">
            <p:oleObj spid="_x0000_s17415" name="CorelPhotoPaint.Image.8" r:id="rId21" imgW="1790476" imgH="2247619" progId="CorelPhotoPaint.Image.8">
              <p:embed/>
            </p:oleObj>
          </a:graphicData>
        </a:graphic>
      </p:graphicFrame>
      <p:sp>
        <p:nvSpPr>
          <p:cNvPr id="17416" name="Text Box 3"/>
          <p:cNvSpPr txBox="1">
            <a:spLocks noChangeArrowheads="1"/>
          </p:cNvSpPr>
          <p:nvPr/>
        </p:nvSpPr>
        <p:spPr bwMode="auto">
          <a:xfrm>
            <a:off x="323850" y="0"/>
            <a:ext cx="7632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b="1">
                <a:solidFill>
                  <a:srgbClr val="990033"/>
                </a:solidFill>
                <a:cs typeface="Arial" pitchFamily="34" charset="0"/>
              </a:rPr>
              <a:t>ILOŚĆ DZIAŁAŃ RATOWNICZYCH Z UDZIAŁEM INNYCH SŁUŻB </a:t>
            </a:r>
            <a:br>
              <a:rPr lang="pl-PL" altLang="pl-PL" b="1">
                <a:solidFill>
                  <a:srgbClr val="990033"/>
                </a:solidFill>
                <a:cs typeface="Arial" pitchFamily="34" charset="0"/>
              </a:rPr>
            </a:br>
            <a:r>
              <a:rPr lang="pl-PL" altLang="pl-PL" b="1">
                <a:solidFill>
                  <a:srgbClr val="990033"/>
                </a:solidFill>
                <a:cs typeface="Arial" pitchFamily="34" charset="0"/>
              </a:rPr>
              <a:t>I PODMIOTÓW NA TERENIE POWIATU BIAŁOSTOCKIEGO</a:t>
            </a:r>
            <a:r>
              <a:rPr lang="pl-PL" altLang="pl-PL" b="1">
                <a:solidFill>
                  <a:schemeClr val="accent2"/>
                </a:solidFill>
                <a:cs typeface="Arial" pitchFamily="34" charset="0"/>
              </a:rPr>
              <a:t>   </a:t>
            </a:r>
            <a:endParaRPr lang="pl-PL" altLang="pl-PL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18435" name="AutoShape 16"/>
          <p:cNvSpPr>
            <a:spLocks noChangeAspect="1" noChangeArrowheads="1" noTextEdit="1"/>
          </p:cNvSpPr>
          <p:nvPr/>
        </p:nvSpPr>
        <p:spPr bwMode="auto">
          <a:xfrm>
            <a:off x="4572000" y="1412875"/>
            <a:ext cx="36560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8436" name="Rectangle 17"/>
          <p:cNvSpPr>
            <a:spLocks noChangeArrowheads="1"/>
          </p:cNvSpPr>
          <p:nvPr/>
        </p:nvSpPr>
        <p:spPr bwMode="auto">
          <a:xfrm>
            <a:off x="5345113" y="1411288"/>
            <a:ext cx="222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pl-PL" altLang="pl-PL" sz="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pl-PL" altLang="pl-PL"/>
          </a:p>
        </p:txBody>
      </p:sp>
      <p:graphicFrame>
        <p:nvGraphicFramePr>
          <p:cNvPr id="18437" name="Obiekt 1"/>
          <p:cNvGraphicFramePr>
            <a:graphicFrameLocks noChangeAspect="1"/>
          </p:cNvGraphicFramePr>
          <p:nvPr/>
        </p:nvGraphicFramePr>
        <p:xfrm>
          <a:off x="8172450" y="73025"/>
          <a:ext cx="847725" cy="1065213"/>
        </p:xfrm>
        <a:graphic>
          <a:graphicData uri="http://schemas.openxmlformats.org/presentationml/2006/ole">
            <p:oleObj spid="_x0000_s18437" name="CorelPhotoPaint.Image.8" r:id="rId3" imgW="1790476" imgH="2247619" progId="CorelPhotoPaint.Image.8">
              <p:embed/>
            </p:oleObj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51520" y="1772816"/>
          <a:ext cx="7715520" cy="3737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5081"/>
                <a:gridCol w="277354"/>
                <a:gridCol w="277354"/>
                <a:gridCol w="277354"/>
                <a:gridCol w="277354"/>
                <a:gridCol w="277354"/>
                <a:gridCol w="277354"/>
                <a:gridCol w="277354"/>
                <a:gridCol w="277354"/>
                <a:gridCol w="277354"/>
                <a:gridCol w="277354"/>
                <a:gridCol w="277354"/>
                <a:gridCol w="277354"/>
                <a:gridCol w="277354"/>
                <a:gridCol w="277354"/>
                <a:gridCol w="277354"/>
                <a:gridCol w="277354"/>
                <a:gridCol w="277354"/>
                <a:gridCol w="277354"/>
                <a:gridCol w="277354"/>
                <a:gridCol w="277354"/>
                <a:gridCol w="350724"/>
                <a:gridCol w="275891"/>
                <a:gridCol w="301438"/>
                <a:gridCol w="415306"/>
              </a:tblGrid>
              <a:tr h="2049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Jednostka/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</a:rPr>
                        <a:t>Rok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Chodory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Choroszcz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Czarna Białostocka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Czarna Wieś Kościelna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Dobrzyniewo Duże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Gródek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Jałówka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Jeżewo Stare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Juchnowiec Dolny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Klepacze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Łapy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Michałowo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Poświętne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Ryboły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Studzianki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Supraśl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Suraż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Turośń Kościelna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Tykocin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Uhowo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Wasilków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Zabłudów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Zawady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pl-PL" sz="1100" b="1" dirty="0" err="1">
                          <a:solidFill>
                            <a:schemeClr val="tx1"/>
                          </a:solidFill>
                          <a:effectLst/>
                        </a:rPr>
                        <a:t>Złotoria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59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11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48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16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51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13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93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65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14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17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26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63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10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rgbClr val="FF0000"/>
                          </a:solidFill>
                          <a:effectLst/>
                        </a:rPr>
                        <a:t>85</a:t>
                      </a:r>
                      <a:endParaRPr lang="pl-PL" sz="105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45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339" marR="573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9" name="Text Box 3"/>
          <p:cNvSpPr txBox="1">
            <a:spLocks noChangeArrowheads="1"/>
          </p:cNvSpPr>
          <p:nvPr/>
        </p:nvSpPr>
        <p:spPr bwMode="auto">
          <a:xfrm>
            <a:off x="323850" y="404813"/>
            <a:ext cx="7632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b="1">
                <a:solidFill>
                  <a:srgbClr val="990033"/>
                </a:solidFill>
                <a:cs typeface="Arial" pitchFamily="34" charset="0"/>
              </a:rPr>
              <a:t>ILOŚĆ DZIAŁAŃ RATOWNICZYCH </a:t>
            </a:r>
            <a:br>
              <a:rPr lang="pl-PL" altLang="pl-PL" b="1">
                <a:solidFill>
                  <a:srgbClr val="990033"/>
                </a:solidFill>
                <a:cs typeface="Arial" pitchFamily="34" charset="0"/>
              </a:rPr>
            </a:br>
            <a:r>
              <a:rPr lang="pl-PL" altLang="pl-PL" b="1">
                <a:solidFill>
                  <a:srgbClr val="990033"/>
                </a:solidFill>
                <a:cs typeface="Arial" pitchFamily="34" charset="0"/>
              </a:rPr>
              <a:t>Z UDZIAŁEM JEDNOSTEK OSP KSRG</a:t>
            </a:r>
            <a:r>
              <a:rPr lang="pl-PL" altLang="pl-PL" b="1">
                <a:solidFill>
                  <a:schemeClr val="accent2"/>
                </a:solidFill>
                <a:cs typeface="Arial" pitchFamily="34" charset="0"/>
              </a:rPr>
              <a:t>   </a:t>
            </a:r>
            <a:endParaRPr lang="pl-PL" altLang="pl-PL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tekstu 2"/>
          <p:cNvSpPr>
            <a:spLocks noGrp="1"/>
          </p:cNvSpPr>
          <p:nvPr>
            <p:ph type="body" idx="1"/>
          </p:nvPr>
        </p:nvSpPr>
        <p:spPr>
          <a:xfrm>
            <a:off x="611188" y="115888"/>
            <a:ext cx="7272337" cy="933450"/>
          </a:xfrm>
        </p:spPr>
        <p:txBody>
          <a:bodyPr/>
          <a:lstStyle/>
          <a:p>
            <a:pPr algn="ctr"/>
            <a:r>
              <a:rPr lang="pl-PL" altLang="pl-PL" sz="1800" b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15 MARCA 2014 R. </a:t>
            </a:r>
            <a:br>
              <a:rPr lang="pl-PL" altLang="pl-PL" sz="1800" b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1800" b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WYPADEK Z UDZIAŁEM SAMOCHODU OSOBOWEGO </a:t>
            </a:r>
            <a:br>
              <a:rPr lang="pl-PL" altLang="pl-PL" sz="1800" b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1800" b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I CIĄGNIKA SIODŁOWEGO Z NACZEPĄ W KOŹLIKACH</a:t>
            </a:r>
          </a:p>
        </p:txBody>
      </p:sp>
      <p:sp>
        <p:nvSpPr>
          <p:cNvPr id="19459" name="Prostokąt 2"/>
          <p:cNvSpPr>
            <a:spLocks noChangeArrowheads="1"/>
          </p:cNvSpPr>
          <p:nvPr/>
        </p:nvSpPr>
        <p:spPr bwMode="auto">
          <a:xfrm>
            <a:off x="250825" y="4652963"/>
            <a:ext cx="76327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altLang="pl-PL" sz="1600">
                <a:solidFill>
                  <a:srgbClr val="000000"/>
                </a:solidFill>
                <a:cs typeface="Arial" pitchFamily="34" charset="0"/>
              </a:rPr>
              <a:t>Po przybyciu na miejsce zdarzenia pierwszych zastępów JOP, lekarz ZRM stwierdził zgon dwóch mężczyzn podróżujących samochodem osobowym. Działania straży pożarnej polegały m. in. na wydobyciu ciał osób poszkodowanych z wraku pojazdu osobowego, uszczelnieniu uszkodzonego zbiornika paliwa </a:t>
            </a:r>
            <a:br>
              <a:rPr lang="pl-PL" altLang="pl-PL" sz="1600">
                <a:solidFill>
                  <a:srgbClr val="000000"/>
                </a:solidFill>
                <a:cs typeface="Arial" pitchFamily="34" charset="0"/>
              </a:rPr>
            </a:br>
            <a:r>
              <a:rPr lang="pl-PL" altLang="pl-PL" sz="1600">
                <a:solidFill>
                  <a:srgbClr val="000000"/>
                </a:solidFill>
                <a:cs typeface="Arial" pitchFamily="34" charset="0"/>
              </a:rPr>
              <a:t>w ciągniku siodłowym oraz usunięciu uszkodzonego słupa oświetleniowego </a:t>
            </a:r>
            <a:br>
              <a:rPr lang="pl-PL" altLang="pl-PL" sz="1600">
                <a:solidFill>
                  <a:srgbClr val="000000"/>
                </a:solidFill>
                <a:cs typeface="Arial" pitchFamily="34" charset="0"/>
              </a:rPr>
            </a:br>
            <a:r>
              <a:rPr lang="pl-PL" altLang="pl-PL" sz="1600">
                <a:solidFill>
                  <a:srgbClr val="000000"/>
                </a:solidFill>
                <a:cs typeface="Arial" pitchFamily="34" charset="0"/>
              </a:rPr>
              <a:t>i drzewa. W działaniach uczestniczyło 7 zastępów PSP i OSP oraz 28 strażaków. </a:t>
            </a:r>
            <a:endParaRPr lang="pl-PL" altLang="pl-PL" sz="1600">
              <a:solidFill>
                <a:srgbClr val="000000"/>
              </a:solidFill>
            </a:endParaRPr>
          </a:p>
          <a:p>
            <a:pPr algn="just"/>
            <a:r>
              <a:rPr lang="pl-PL" altLang="pl-PL" sz="160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9460" name="Obiekt 2"/>
          <p:cNvGraphicFramePr>
            <a:graphicFrameLocks noChangeAspect="1"/>
          </p:cNvGraphicFramePr>
          <p:nvPr/>
        </p:nvGraphicFramePr>
        <p:xfrm>
          <a:off x="8172450" y="73025"/>
          <a:ext cx="847725" cy="1065213"/>
        </p:xfrm>
        <a:graphic>
          <a:graphicData uri="http://schemas.openxmlformats.org/presentationml/2006/ole">
            <p:oleObj spid="_x0000_s19460" name="CorelPhotoPaint.Image.8" r:id="rId3" imgW="1790476" imgH="2247619" progId="CorelPhotoPaint.Image.8">
              <p:embed/>
            </p:oleObj>
          </a:graphicData>
        </a:graphic>
      </p:graphicFrame>
      <p:pic>
        <p:nvPicPr>
          <p:cNvPr id="19461" name="Picture 4" descr="C:\Documents and Settings\tmarciszko.KMPSP\Pulpit\2014.03.15 Koźliki\DSC00813.JPG"/>
          <p:cNvPicPr>
            <a:picLocks noChangeAspect="1" noChangeArrowheads="1"/>
          </p:cNvPicPr>
          <p:nvPr/>
        </p:nvPicPr>
        <p:blipFill>
          <a:blip r:embed="rId4" cstate="print"/>
          <a:srcRect t="19437" b="11961"/>
          <a:stretch>
            <a:fillRect/>
          </a:stretch>
        </p:blipFill>
        <p:spPr bwMode="auto">
          <a:xfrm>
            <a:off x="4427538" y="1052513"/>
            <a:ext cx="3673475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C:\Documents and Settings\tmarciszko.KMPSP\Pulpit\2014.03.15 Koźliki\DSC00798.JPG"/>
          <p:cNvPicPr>
            <a:picLocks noChangeAspect="1" noChangeArrowheads="1"/>
          </p:cNvPicPr>
          <p:nvPr/>
        </p:nvPicPr>
        <p:blipFill>
          <a:blip r:embed="rId5" cstate="print"/>
          <a:srcRect l="14952" t="15948" r="11961" b="7974"/>
          <a:stretch>
            <a:fillRect/>
          </a:stretch>
        </p:blipFill>
        <p:spPr bwMode="auto">
          <a:xfrm>
            <a:off x="0" y="1052513"/>
            <a:ext cx="4329113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ole tekstowe 3"/>
          <p:cNvSpPr txBox="1">
            <a:spLocks noChangeArrowheads="1"/>
          </p:cNvSpPr>
          <p:nvPr/>
        </p:nvSpPr>
        <p:spPr bwMode="auto">
          <a:xfrm>
            <a:off x="468313" y="4365625"/>
            <a:ext cx="75120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pl-PL" altLang="pl-PL" sz="1600">
                <a:cs typeface="Arial" pitchFamily="34" charset="0"/>
              </a:rPr>
              <a:t>Po przybyciu na miejsce zdarzenia pierwszych jednostek ochrony przeciwpożarowej działania polegały na obronie zagrożonej jednokondygnacyjnej części budynku oraz pozostałej części nieobjętej pożarem. Wykorzystano </a:t>
            </a:r>
            <a:br>
              <a:rPr lang="pl-PL" altLang="pl-PL" sz="1600">
                <a:cs typeface="Arial" pitchFamily="34" charset="0"/>
              </a:rPr>
            </a:br>
            <a:r>
              <a:rPr lang="pl-PL" altLang="pl-PL" sz="1600">
                <a:cs typeface="Arial" pitchFamily="34" charset="0"/>
              </a:rPr>
              <a:t>do tego cztery prądy wody oraz podano dwa prądy gaśnicze w natarciu </a:t>
            </a:r>
            <a:br>
              <a:rPr lang="pl-PL" altLang="pl-PL" sz="1600">
                <a:cs typeface="Arial" pitchFamily="34" charset="0"/>
              </a:rPr>
            </a:br>
            <a:r>
              <a:rPr lang="pl-PL" altLang="pl-PL" sz="1600">
                <a:cs typeface="Arial" pitchFamily="34" charset="0"/>
              </a:rPr>
              <a:t>na wydobywający się ogień z poddasza. Jednocześnie przygotowano stanowiska wodne z pobliskiej rzeki Supraśl przy użyciu motopomp pływających. W trakcie przybywania na teren akcji kolejnych zastępów JOP, utworzono łącznie </a:t>
            </a:r>
            <a:br>
              <a:rPr lang="pl-PL" altLang="pl-PL" sz="1600">
                <a:cs typeface="Arial" pitchFamily="34" charset="0"/>
              </a:rPr>
            </a:br>
            <a:r>
              <a:rPr lang="pl-PL" altLang="pl-PL" sz="1600">
                <a:cs typeface="Arial" pitchFamily="34" charset="0"/>
              </a:rPr>
              <a:t>14 stanowisk gaśniczych (w tym jedno z działka przenośnego, dwa </a:t>
            </a:r>
            <a:br>
              <a:rPr lang="pl-PL" altLang="pl-PL" sz="1600">
                <a:cs typeface="Arial" pitchFamily="34" charset="0"/>
              </a:rPr>
            </a:br>
            <a:r>
              <a:rPr lang="pl-PL" altLang="pl-PL" sz="1600">
                <a:cs typeface="Arial" pitchFamily="34" charset="0"/>
              </a:rPr>
              <a:t>z podnośników hydraulicznych). </a:t>
            </a:r>
          </a:p>
        </p:txBody>
      </p:sp>
      <p:graphicFrame>
        <p:nvGraphicFramePr>
          <p:cNvPr id="20483" name="Obiekt 2"/>
          <p:cNvGraphicFramePr>
            <a:graphicFrameLocks noChangeAspect="1"/>
          </p:cNvGraphicFramePr>
          <p:nvPr/>
        </p:nvGraphicFramePr>
        <p:xfrm>
          <a:off x="8172450" y="73025"/>
          <a:ext cx="847725" cy="1065213"/>
        </p:xfrm>
        <a:graphic>
          <a:graphicData uri="http://schemas.openxmlformats.org/presentationml/2006/ole">
            <p:oleObj spid="_x0000_s20483" name="CorelPhotoPaint.Image.8" r:id="rId3" imgW="1790476" imgH="2247619" progId="CorelPhotoPaint.Image.8">
              <p:embed/>
            </p:oleObj>
          </a:graphicData>
        </a:graphic>
      </p:graphicFrame>
      <p:pic>
        <p:nvPicPr>
          <p:cNvPr id="20484" name="Obraz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836613"/>
            <a:ext cx="6619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323850" y="115888"/>
            <a:ext cx="7632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b="1">
                <a:solidFill>
                  <a:srgbClr val="990033"/>
                </a:solidFill>
                <a:cs typeface="Arial" pitchFamily="34" charset="0"/>
              </a:rPr>
              <a:t>3 MAJA 2014 R. </a:t>
            </a:r>
            <a:br>
              <a:rPr lang="pl-PL" altLang="pl-PL" b="1">
                <a:solidFill>
                  <a:srgbClr val="990033"/>
                </a:solidFill>
                <a:cs typeface="Arial" pitchFamily="34" charset="0"/>
              </a:rPr>
            </a:br>
            <a:r>
              <a:rPr lang="pl-PL" altLang="pl-PL" b="1">
                <a:solidFill>
                  <a:srgbClr val="990033"/>
                </a:solidFill>
                <a:cs typeface="Arial" pitchFamily="34" charset="0"/>
              </a:rPr>
              <a:t>POŻAR OPUSZCZONEGO BUDYNKU FABRYKI MEBLI W SUPRAŚLU </a:t>
            </a:r>
            <a:r>
              <a:rPr lang="pl-PL" altLang="pl-PL" b="1">
                <a:solidFill>
                  <a:schemeClr val="accent2"/>
                </a:solidFill>
                <a:cs typeface="Arial" pitchFamily="34" charset="0"/>
              </a:rPr>
              <a:t>   </a:t>
            </a:r>
            <a:endParaRPr lang="pl-PL" altLang="pl-PL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ole tekstowe 3"/>
          <p:cNvSpPr txBox="1">
            <a:spLocks noChangeArrowheads="1"/>
          </p:cNvSpPr>
          <p:nvPr/>
        </p:nvSpPr>
        <p:spPr bwMode="auto">
          <a:xfrm>
            <a:off x="330200" y="4652963"/>
            <a:ext cx="7512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SzPct val="52000"/>
              <a:buFont typeface="Wingdings 2" pitchFamily="18" charset="2"/>
              <a:buNone/>
            </a:pPr>
            <a:r>
              <a:rPr lang="pl-PL" altLang="pl-PL" sz="1600"/>
              <a:t>	</a:t>
            </a:r>
          </a:p>
        </p:txBody>
      </p:sp>
      <p:graphicFrame>
        <p:nvGraphicFramePr>
          <p:cNvPr id="21507" name="Obiekt 2"/>
          <p:cNvGraphicFramePr>
            <a:graphicFrameLocks noChangeAspect="1"/>
          </p:cNvGraphicFramePr>
          <p:nvPr/>
        </p:nvGraphicFramePr>
        <p:xfrm>
          <a:off x="8172450" y="73025"/>
          <a:ext cx="847725" cy="1065213"/>
        </p:xfrm>
        <a:graphic>
          <a:graphicData uri="http://schemas.openxmlformats.org/presentationml/2006/ole">
            <p:oleObj spid="_x0000_s21507" name="CorelPhotoPaint.Image.8" r:id="rId3" imgW="1790476" imgH="2247619" progId="CorelPhotoPaint.Image.8">
              <p:embed/>
            </p:oleObj>
          </a:graphicData>
        </a:graphic>
      </p:graphicFrame>
      <p:sp>
        <p:nvSpPr>
          <p:cNvPr id="21508" name="Prostokąt 2"/>
          <p:cNvSpPr>
            <a:spLocks noChangeArrowheads="1"/>
          </p:cNvSpPr>
          <p:nvPr/>
        </p:nvSpPr>
        <p:spPr bwMode="auto">
          <a:xfrm>
            <a:off x="323850" y="4221163"/>
            <a:ext cx="76327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altLang="pl-PL" sz="1600"/>
              <a:t>Po zlokalizowaniu pożaru, ratownicy weszli do wewnątrz hali prowadząc działania gaśnicze z równoczesnym przeszukaniem w kierunku przebywania osób bezdomnych - nikogo nie odnaleziono. Po ugaszeniu ognia przystąpiono do prac rozbiórkowych nadpalonych elementów budynku z jednoczesnym dogaszaniem prądami wody. Podczas działań współpracowano z Policją przy zabezpieczeniu miejsca zdarzenia oraz z Pogotowiem Energetycznym.</a:t>
            </a:r>
          </a:p>
          <a:p>
            <a:pPr algn="just"/>
            <a:r>
              <a:rPr lang="pl-PL" altLang="pl-PL" sz="1600"/>
              <a:t>W działaniach uczestniczyło łącznie 21 zastępów straży pożarnej (96 strażaków). </a:t>
            </a:r>
          </a:p>
        </p:txBody>
      </p:sp>
      <p:pic>
        <p:nvPicPr>
          <p:cNvPr id="21509" name="Obraz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75" y="1116013"/>
            <a:ext cx="365442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Obraz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1141413"/>
            <a:ext cx="3630612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7632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b="1">
                <a:solidFill>
                  <a:srgbClr val="990033"/>
                </a:solidFill>
                <a:cs typeface="Arial" pitchFamily="34" charset="0"/>
              </a:rPr>
              <a:t>3 MAJA 2014 R. </a:t>
            </a:r>
            <a:br>
              <a:rPr lang="pl-PL" altLang="pl-PL" b="1">
                <a:solidFill>
                  <a:srgbClr val="990033"/>
                </a:solidFill>
                <a:cs typeface="Arial" pitchFamily="34" charset="0"/>
              </a:rPr>
            </a:br>
            <a:r>
              <a:rPr lang="pl-PL" altLang="pl-PL" b="1">
                <a:solidFill>
                  <a:srgbClr val="990033"/>
                </a:solidFill>
                <a:cs typeface="Arial" pitchFamily="34" charset="0"/>
              </a:rPr>
              <a:t>POŻAR OPUSZCZONEGO BUDYNKU FABRYKI MEBLI W SUPRAŚLU </a:t>
            </a:r>
            <a:r>
              <a:rPr lang="pl-PL" altLang="pl-PL" b="1">
                <a:solidFill>
                  <a:schemeClr val="accent2"/>
                </a:solidFill>
                <a:cs typeface="Arial" pitchFamily="34" charset="0"/>
              </a:rPr>
              <a:t>   </a:t>
            </a:r>
            <a:endParaRPr lang="pl-PL" altLang="pl-PL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tekstu 2"/>
          <p:cNvSpPr>
            <a:spLocks noGrp="1"/>
          </p:cNvSpPr>
          <p:nvPr>
            <p:ph type="body" idx="1"/>
          </p:nvPr>
        </p:nvSpPr>
        <p:spPr>
          <a:xfrm>
            <a:off x="611188" y="188913"/>
            <a:ext cx="7272337" cy="744537"/>
          </a:xfrm>
        </p:spPr>
        <p:txBody>
          <a:bodyPr/>
          <a:lstStyle/>
          <a:p>
            <a:pPr algn="ctr"/>
            <a:r>
              <a:rPr lang="pl-PL" altLang="pl-PL" sz="1800" b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26 LIPCA 2014 R. </a:t>
            </a:r>
            <a:br>
              <a:rPr lang="pl-PL" altLang="pl-PL" sz="1800" b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1800" b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SAMOCHÓD OSOBOWY WPADŁ DO ZALEWU SIEMIANÓWKA </a:t>
            </a:r>
          </a:p>
        </p:txBody>
      </p:sp>
      <p:pic>
        <p:nvPicPr>
          <p:cNvPr id="22531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1352550"/>
            <a:ext cx="34559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Obraz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352550"/>
            <a:ext cx="34559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Prostokąt 2"/>
          <p:cNvSpPr>
            <a:spLocks noChangeArrowheads="1"/>
          </p:cNvSpPr>
          <p:nvPr/>
        </p:nvSpPr>
        <p:spPr bwMode="auto">
          <a:xfrm>
            <a:off x="323850" y="4221163"/>
            <a:ext cx="76327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altLang="pl-PL" sz="1600">
                <a:cs typeface="Arial" pitchFamily="34" charset="0"/>
              </a:rPr>
              <a:t>Po przybyciu pierwszych jednostek na miejsce zdarzenia rozpoczęto resuscytację dwóch osób podróżujących pojazdem, wyciągniętych z wody przez świadków zdarzenia. W późniejszym etapie działań lekarz stwierdził zgon uczestników wypadku. W zdarzeniu brały udział siły i środki z powiatu hajnowskiego, białostockiego oraz 2 specjalistyczne grupy wodno - nurkowe z Grajewa </a:t>
            </a:r>
            <a:br>
              <a:rPr lang="pl-PL" altLang="pl-PL" sz="1600">
                <a:cs typeface="Arial" pitchFamily="34" charset="0"/>
              </a:rPr>
            </a:br>
            <a:r>
              <a:rPr lang="pl-PL" altLang="pl-PL" sz="1600">
                <a:cs typeface="Arial" pitchFamily="34" charset="0"/>
              </a:rPr>
              <a:t>i Sokołowa Podlaskiego. Działania PSP polegały również na wyciągnięciu samochodu z wody za pomocą dźwigu.</a:t>
            </a:r>
            <a:endParaRPr lang="pl-PL" altLang="pl-PL" sz="1600"/>
          </a:p>
          <a:p>
            <a:pPr algn="just"/>
            <a:r>
              <a:rPr lang="pl-PL" altLang="pl-PL" sz="1600"/>
              <a:t> </a:t>
            </a:r>
          </a:p>
        </p:txBody>
      </p:sp>
      <p:graphicFrame>
        <p:nvGraphicFramePr>
          <p:cNvPr id="22534" name="Obiekt 2"/>
          <p:cNvGraphicFramePr>
            <a:graphicFrameLocks noChangeAspect="1"/>
          </p:cNvGraphicFramePr>
          <p:nvPr/>
        </p:nvGraphicFramePr>
        <p:xfrm>
          <a:off x="8172450" y="73025"/>
          <a:ext cx="847725" cy="1065213"/>
        </p:xfrm>
        <a:graphic>
          <a:graphicData uri="http://schemas.openxmlformats.org/presentationml/2006/ole">
            <p:oleObj spid="_x0000_s22534" name="CorelPhotoPaint.Image.8" r:id="rId5" imgW="1790476" imgH="2247619" progId="CorelPhotoPaint.Image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tekstu 2"/>
          <p:cNvSpPr>
            <a:spLocks noGrp="1"/>
          </p:cNvSpPr>
          <p:nvPr>
            <p:ph type="body" idx="1"/>
          </p:nvPr>
        </p:nvSpPr>
        <p:spPr>
          <a:xfrm>
            <a:off x="611188" y="188913"/>
            <a:ext cx="7272337" cy="744537"/>
          </a:xfrm>
        </p:spPr>
        <p:txBody>
          <a:bodyPr/>
          <a:lstStyle/>
          <a:p>
            <a:pPr algn="ctr"/>
            <a:r>
              <a:rPr lang="pl-PL" altLang="pl-PL" sz="1800" b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22 LIPCA 2014 R. </a:t>
            </a:r>
            <a:br>
              <a:rPr lang="pl-PL" altLang="pl-PL" sz="1800" b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1800" b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POŻAR HALI PRODUKCYJNO – USŁUGOWEJ W WASILKOWIE </a:t>
            </a:r>
          </a:p>
        </p:txBody>
      </p:sp>
      <p:sp>
        <p:nvSpPr>
          <p:cNvPr id="23555" name="Prostokąt 2"/>
          <p:cNvSpPr>
            <a:spLocks noChangeArrowheads="1"/>
          </p:cNvSpPr>
          <p:nvPr/>
        </p:nvSpPr>
        <p:spPr bwMode="auto">
          <a:xfrm>
            <a:off x="323850" y="4221163"/>
            <a:ext cx="76327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altLang="pl-PL" sz="1600">
                <a:cs typeface="Arial" pitchFamily="34" charset="0"/>
              </a:rPr>
              <a:t>Po przybyciu pierwszych jednostek na miejsce zdarzenia zauważono gęsty dym, wydobywający się z otworów okiennych oraz spod poszycia dachowego budynku. Pożarem objęta była hala produkcyjna i konstrukcja dachu nad częścią administracyjną. Podczas działań ratowniczo – gaśniczych podano łącznie 3 prądy wody oraz 3 prądy piany ciężkiej. W akcji gaśniczej uczestniczyło 18 zastępów PSP i OSP oraz 80 strażaków. Straty oszacowano na ok. 700 tys. zł. Udało się uratować mienie o wartości ok.7 mln zł.</a:t>
            </a:r>
            <a:endParaRPr lang="pl-PL" altLang="pl-PL" sz="1600"/>
          </a:p>
          <a:p>
            <a:pPr algn="just"/>
            <a:r>
              <a:rPr lang="pl-PL" altLang="pl-PL" sz="1600"/>
              <a:t> </a:t>
            </a:r>
          </a:p>
        </p:txBody>
      </p:sp>
      <p:graphicFrame>
        <p:nvGraphicFramePr>
          <p:cNvPr id="23556" name="Obiekt 2"/>
          <p:cNvGraphicFramePr>
            <a:graphicFrameLocks noChangeAspect="1"/>
          </p:cNvGraphicFramePr>
          <p:nvPr/>
        </p:nvGraphicFramePr>
        <p:xfrm>
          <a:off x="8172450" y="73025"/>
          <a:ext cx="847725" cy="1065213"/>
        </p:xfrm>
        <a:graphic>
          <a:graphicData uri="http://schemas.openxmlformats.org/presentationml/2006/ole">
            <p:oleObj spid="_x0000_s23556" name="CorelPhotoPaint.Image.8" r:id="rId3" imgW="1790476" imgH="2247619" progId="CorelPhotoPaint.Image.8">
              <p:embed/>
            </p:oleObj>
          </a:graphicData>
        </a:graphic>
      </p:graphicFrame>
      <p:pic>
        <p:nvPicPr>
          <p:cNvPr id="23557" name="Picture 3" descr="IMG_60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25538"/>
            <a:ext cx="37433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DSC_00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1196975"/>
            <a:ext cx="41640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>
            <a:off x="0" y="620713"/>
            <a:ext cx="7308850" cy="1587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4313" y="119063"/>
            <a:ext cx="8929687" cy="46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defTabSz="449263">
              <a:lnSpc>
                <a:spcPct val="101000"/>
              </a:lnSpc>
              <a:buClr>
                <a:srgbClr val="000000"/>
              </a:buClr>
              <a:buSzPct val="52000"/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l-P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Lucida Sans Unicode" pitchFamily="34" charset="0"/>
              </a:rPr>
              <a:t>Działania kontrolno - rozpoznawcze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46050" y="1306513"/>
          <a:ext cx="7742238" cy="4532312"/>
        </p:xfrm>
        <a:graphic>
          <a:graphicData uri="http://schemas.openxmlformats.org/drawingml/2006/table">
            <a:tbl>
              <a:tblPr/>
              <a:tblGrid>
                <a:gridCol w="4641850"/>
                <a:gridCol w="3100388"/>
              </a:tblGrid>
              <a:tr h="4587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Lucida Sans Unicode" pitchFamily="34" charset="0"/>
                        </a:rPr>
                        <a:t>Rok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Lucida Sans Unicode" pitchFamily="34" charset="0"/>
                        </a:rPr>
                        <a:t>2014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1318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Lucida Sans Unicode" pitchFamily="34" charset="0"/>
                        </a:rPr>
                        <a:t>Ilość skontrolowanych obiektów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Lucida Sans Unicode" pitchFamily="34" charset="0"/>
                        </a:rPr>
                        <a:t>289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Lucida Sans Unicode" pitchFamily="34" charset="0"/>
                        </a:rPr>
                        <a:t>Ilość stwierdzonych nieprawidłowości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Lucida Sans Unicode" pitchFamily="34" charset="0"/>
                        </a:rPr>
                        <a:t>1060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809749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Lucida Sans Unicode" pitchFamily="34" charset="0"/>
                        </a:rPr>
                        <a:t>Ilość odbiorów technicznych obiektów/ilość negatywnych stanowisk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Lucida Sans Unicode" pitchFamily="34" charset="0"/>
                        </a:rPr>
                        <a:t>66/23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597" name="Obiekt 1"/>
          <p:cNvGraphicFramePr>
            <a:graphicFrameLocks noChangeAspect="1"/>
          </p:cNvGraphicFramePr>
          <p:nvPr/>
        </p:nvGraphicFramePr>
        <p:xfrm>
          <a:off x="8172450" y="73025"/>
          <a:ext cx="847725" cy="1065213"/>
        </p:xfrm>
        <a:graphic>
          <a:graphicData uri="http://schemas.openxmlformats.org/presentationml/2006/ole">
            <p:oleObj spid="_x0000_s24597" name="CorelPhotoPaint.Image.8" r:id="rId3" imgW="1790476" imgH="2247619" progId="CorelPhotoPaint.Image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7"/>
          <p:cNvSpPr>
            <a:spLocks noChangeArrowheads="1"/>
          </p:cNvSpPr>
          <p:nvPr/>
        </p:nvSpPr>
        <p:spPr bwMode="auto">
          <a:xfrm>
            <a:off x="107950" y="446088"/>
            <a:ext cx="4210050" cy="33432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  <p:sp>
        <p:nvSpPr>
          <p:cNvPr id="7171" name="Text Box 22"/>
          <p:cNvSpPr txBox="1">
            <a:spLocks noChangeArrowheads="1"/>
          </p:cNvSpPr>
          <p:nvPr/>
        </p:nvSpPr>
        <p:spPr bwMode="auto">
          <a:xfrm>
            <a:off x="323850" y="908050"/>
            <a:ext cx="3746500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18000"/>
          <a:lstStyle/>
          <a:p>
            <a:pPr algn="ctr" eaLnBrk="1" hangingPunct="1"/>
            <a:r>
              <a:rPr lang="pl-PL" altLang="pl-PL" sz="1600" b="1"/>
              <a:t>Zdarzenie co 9 godz. 55 min.</a:t>
            </a:r>
          </a:p>
          <a:p>
            <a:pPr eaLnBrk="1" hangingPunct="1"/>
            <a:endParaRPr lang="pl-PL" altLang="pl-PL"/>
          </a:p>
        </p:txBody>
      </p:sp>
      <p:sp>
        <p:nvSpPr>
          <p:cNvPr id="7172" name="Text Box 23"/>
          <p:cNvSpPr txBox="1">
            <a:spLocks noChangeArrowheads="1"/>
          </p:cNvSpPr>
          <p:nvPr/>
        </p:nvSpPr>
        <p:spPr bwMode="auto">
          <a:xfrm>
            <a:off x="323850" y="1628775"/>
            <a:ext cx="3746500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18000"/>
          <a:lstStyle/>
          <a:p>
            <a:pPr algn="ctr" eaLnBrk="1" hangingPunct="1"/>
            <a:r>
              <a:rPr lang="pl-PL" altLang="pl-PL" sz="1600" b="1">
                <a:solidFill>
                  <a:srgbClr val="FF0000"/>
                </a:solidFill>
              </a:rPr>
              <a:t>Pożar co 21 godz. 28 min. </a:t>
            </a:r>
            <a:endParaRPr lang="pl-PL" altLang="pl-PL"/>
          </a:p>
        </p:txBody>
      </p:sp>
      <p:sp>
        <p:nvSpPr>
          <p:cNvPr id="7173" name="Text Box 24"/>
          <p:cNvSpPr txBox="1">
            <a:spLocks noChangeArrowheads="1"/>
          </p:cNvSpPr>
          <p:nvPr/>
        </p:nvSpPr>
        <p:spPr bwMode="auto">
          <a:xfrm>
            <a:off x="250825" y="2420938"/>
            <a:ext cx="3960813" cy="366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18000"/>
          <a:lstStyle/>
          <a:p>
            <a:pPr algn="ctr" eaLnBrk="1" hangingPunct="1"/>
            <a:r>
              <a:rPr lang="pl-PL" altLang="pl-PL" sz="1500" b="1">
                <a:solidFill>
                  <a:srgbClr val="0000FF"/>
                </a:solidFill>
              </a:rPr>
              <a:t>Miejscowe zagrożenie co 19 godz. 48 min.</a:t>
            </a:r>
            <a:endParaRPr lang="pl-PL" altLang="pl-PL" sz="1500"/>
          </a:p>
        </p:txBody>
      </p:sp>
      <p:sp>
        <p:nvSpPr>
          <p:cNvPr id="7174" name="Text Box 25"/>
          <p:cNvSpPr txBox="1">
            <a:spLocks noChangeArrowheads="1"/>
          </p:cNvSpPr>
          <p:nvPr/>
        </p:nvSpPr>
        <p:spPr bwMode="auto">
          <a:xfrm>
            <a:off x="323850" y="3213100"/>
            <a:ext cx="3763963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18000"/>
          <a:lstStyle/>
          <a:p>
            <a:pPr algn="ctr" eaLnBrk="1" hangingPunct="1"/>
            <a:r>
              <a:rPr lang="pl-PL" altLang="pl-PL" sz="1600" b="1">
                <a:solidFill>
                  <a:srgbClr val="FF00FF"/>
                </a:solidFill>
              </a:rPr>
              <a:t>Alarm fałszywy co 22 dni 18 godz.</a:t>
            </a:r>
            <a:endParaRPr lang="pl-PL" altLang="pl-PL"/>
          </a:p>
        </p:txBody>
      </p:sp>
      <p:sp>
        <p:nvSpPr>
          <p:cNvPr id="7175" name="Text Box 26"/>
          <p:cNvSpPr txBox="1">
            <a:spLocks noChangeArrowheads="1"/>
          </p:cNvSpPr>
          <p:nvPr/>
        </p:nvSpPr>
        <p:spPr bwMode="auto">
          <a:xfrm>
            <a:off x="395288" y="442913"/>
            <a:ext cx="3744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l-PL" altLang="pl-PL" sz="2000" b="1">
                <a:solidFill>
                  <a:srgbClr val="008000"/>
                </a:solidFill>
              </a:rPr>
              <a:t>2013 r.</a:t>
            </a:r>
            <a:endParaRPr lang="pl-PL" altLang="pl-PL" sz="2000"/>
          </a:p>
        </p:txBody>
      </p:sp>
      <p:sp>
        <p:nvSpPr>
          <p:cNvPr id="7176" name="Rectangle 28"/>
          <p:cNvSpPr>
            <a:spLocks noChangeArrowheads="1"/>
          </p:cNvSpPr>
          <p:nvPr/>
        </p:nvSpPr>
        <p:spPr bwMode="auto">
          <a:xfrm>
            <a:off x="4643438" y="446088"/>
            <a:ext cx="4067175" cy="33432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  <p:sp>
        <p:nvSpPr>
          <p:cNvPr id="7177" name="Text Box 29"/>
          <p:cNvSpPr txBox="1">
            <a:spLocks noChangeArrowheads="1"/>
          </p:cNvSpPr>
          <p:nvPr/>
        </p:nvSpPr>
        <p:spPr bwMode="auto">
          <a:xfrm>
            <a:off x="4787900" y="908050"/>
            <a:ext cx="3746500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18000"/>
          <a:lstStyle/>
          <a:p>
            <a:pPr algn="ctr" eaLnBrk="1" hangingPunct="1"/>
            <a:r>
              <a:rPr lang="pl-PL" altLang="pl-PL" sz="1600" b="1"/>
              <a:t>Zdarzenie co 9 godz. 25 min.</a:t>
            </a:r>
            <a:endParaRPr lang="pl-PL" altLang="pl-PL"/>
          </a:p>
        </p:txBody>
      </p:sp>
      <p:sp>
        <p:nvSpPr>
          <p:cNvPr id="7178" name="Text Box 30"/>
          <p:cNvSpPr txBox="1">
            <a:spLocks noChangeArrowheads="1"/>
          </p:cNvSpPr>
          <p:nvPr/>
        </p:nvSpPr>
        <p:spPr bwMode="auto">
          <a:xfrm>
            <a:off x="4787900" y="1628775"/>
            <a:ext cx="3746500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18000"/>
          <a:lstStyle/>
          <a:p>
            <a:pPr algn="ctr" eaLnBrk="1" hangingPunct="1"/>
            <a:r>
              <a:rPr lang="pl-PL" altLang="pl-PL" sz="1600" b="1">
                <a:solidFill>
                  <a:srgbClr val="FF0000"/>
                </a:solidFill>
              </a:rPr>
              <a:t>Pożar co 19 godz. 25 min.</a:t>
            </a:r>
            <a:endParaRPr lang="pl-PL" altLang="pl-PL"/>
          </a:p>
        </p:txBody>
      </p:sp>
      <p:sp>
        <p:nvSpPr>
          <p:cNvPr id="7179" name="Text Box 31"/>
          <p:cNvSpPr txBox="1">
            <a:spLocks noChangeArrowheads="1"/>
          </p:cNvSpPr>
          <p:nvPr/>
        </p:nvSpPr>
        <p:spPr bwMode="auto">
          <a:xfrm>
            <a:off x="4716463" y="2420938"/>
            <a:ext cx="3887787" cy="366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18000" tIns="46800" rIns="18000" bIns="10800"/>
          <a:lstStyle/>
          <a:p>
            <a:pPr algn="ctr" eaLnBrk="1" hangingPunct="1"/>
            <a:r>
              <a:rPr lang="pl-PL" altLang="pl-PL" sz="1500" b="1">
                <a:solidFill>
                  <a:srgbClr val="0000FF"/>
                </a:solidFill>
              </a:rPr>
              <a:t>Miejscowe zagrożenie co 18 godz. 42 min.</a:t>
            </a:r>
            <a:endParaRPr lang="pl-PL" altLang="pl-PL" sz="1500"/>
          </a:p>
        </p:txBody>
      </p:sp>
      <p:sp>
        <p:nvSpPr>
          <p:cNvPr id="7180" name="Text Box 32"/>
          <p:cNvSpPr txBox="1">
            <a:spLocks noChangeArrowheads="1"/>
          </p:cNvSpPr>
          <p:nvPr/>
        </p:nvSpPr>
        <p:spPr bwMode="auto">
          <a:xfrm>
            <a:off x="4787900" y="3213100"/>
            <a:ext cx="3763963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18000"/>
          <a:lstStyle/>
          <a:p>
            <a:pPr algn="ctr" eaLnBrk="1" hangingPunct="1"/>
            <a:r>
              <a:rPr lang="pl-PL" altLang="pl-PL" sz="1600" b="1">
                <a:solidFill>
                  <a:srgbClr val="FF00FF"/>
                </a:solidFill>
              </a:rPr>
              <a:t>Alarm fałszywy co 36 dni 12 godz. </a:t>
            </a:r>
            <a:endParaRPr lang="pl-PL" altLang="pl-PL"/>
          </a:p>
        </p:txBody>
      </p:sp>
      <p:sp>
        <p:nvSpPr>
          <p:cNvPr id="7181" name="Text Box 33"/>
          <p:cNvSpPr txBox="1">
            <a:spLocks noChangeArrowheads="1"/>
          </p:cNvSpPr>
          <p:nvPr/>
        </p:nvSpPr>
        <p:spPr bwMode="auto">
          <a:xfrm>
            <a:off x="4787900" y="444500"/>
            <a:ext cx="37449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l-PL" altLang="pl-PL" sz="2000" b="1">
                <a:solidFill>
                  <a:srgbClr val="008000"/>
                </a:solidFill>
              </a:rPr>
              <a:t>2014 r.</a:t>
            </a:r>
            <a:endParaRPr lang="pl-PL" altLang="pl-PL" sz="2000"/>
          </a:p>
        </p:txBody>
      </p:sp>
      <p:pic>
        <p:nvPicPr>
          <p:cNvPr id="7182" name="Picture 27" descr="http://mixof26letters.files.wordpress.com/2011/04/fire-clock.png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r="5162"/>
          <a:stretch>
            <a:fillRect/>
          </a:stretch>
        </p:blipFill>
        <p:spPr bwMode="auto">
          <a:xfrm>
            <a:off x="3203575" y="4005263"/>
            <a:ext cx="2881313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AutoShape 22"/>
          <p:cNvSpPr>
            <a:spLocks noChangeAspect="1" noChangeArrowheads="1"/>
          </p:cNvSpPr>
          <p:nvPr/>
        </p:nvSpPr>
        <p:spPr bwMode="auto">
          <a:xfrm>
            <a:off x="4978400" y="3798888"/>
            <a:ext cx="2978150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l-PL" altLang="pl-PL"/>
          </a:p>
        </p:txBody>
      </p:sp>
      <p:graphicFrame>
        <p:nvGraphicFramePr>
          <p:cNvPr id="7184" name="Obiekt 1"/>
          <p:cNvGraphicFramePr>
            <a:graphicFrameLocks noChangeAspect="1"/>
          </p:cNvGraphicFramePr>
          <p:nvPr/>
        </p:nvGraphicFramePr>
        <p:xfrm>
          <a:off x="8296275" y="0"/>
          <a:ext cx="847725" cy="1065213"/>
        </p:xfrm>
        <a:graphic>
          <a:graphicData uri="http://schemas.openxmlformats.org/presentationml/2006/ole">
            <p:oleObj spid="_x0000_s7184" name="CorelPhotoPaint.Image.8" r:id="rId4" imgW="1790476" imgH="2247619" progId="CorelPhotoPaint.Image.8">
              <p:embed/>
            </p:oleObj>
          </a:graphicData>
        </a:graphic>
      </p:graphicFrame>
      <p:sp>
        <p:nvSpPr>
          <p:cNvPr id="7185" name="Rectangle 2"/>
          <p:cNvSpPr>
            <a:spLocks noChangeArrowheads="1"/>
          </p:cNvSpPr>
          <p:nvPr/>
        </p:nvSpPr>
        <p:spPr bwMode="auto">
          <a:xfrm>
            <a:off x="1979613" y="0"/>
            <a:ext cx="45370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pl-PL" altLang="pl-PL" sz="2000" b="1">
                <a:solidFill>
                  <a:srgbClr val="990033"/>
                </a:solidFill>
                <a:cs typeface="Arial" pitchFamily="34" charset="0"/>
              </a:rPr>
              <a:t>ZEGAR ZDARZEŃ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4"/>
          <p:cNvSpPr>
            <a:spLocks noChangeShapeType="1"/>
          </p:cNvSpPr>
          <p:nvPr/>
        </p:nvSpPr>
        <p:spPr bwMode="auto">
          <a:xfrm>
            <a:off x="0" y="906463"/>
            <a:ext cx="7308850" cy="1587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4313" y="68263"/>
            <a:ext cx="8929687" cy="839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defTabSz="449263">
              <a:lnSpc>
                <a:spcPct val="101000"/>
              </a:lnSpc>
              <a:buClr>
                <a:srgbClr val="000000"/>
              </a:buClr>
              <a:buSzPct val="52000"/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l-PL" sz="2400" dirty="0">
                <a:solidFill>
                  <a:srgbClr val="0000D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Bezpieczeństwo wypoczynku dzieci </a:t>
            </a:r>
            <a:br>
              <a:rPr lang="pl-PL" sz="2400" dirty="0">
                <a:solidFill>
                  <a:srgbClr val="0000D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pl-PL" sz="2400" dirty="0">
                <a:solidFill>
                  <a:srgbClr val="0000D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 młodzieży</a:t>
            </a:r>
          </a:p>
        </p:txBody>
      </p:sp>
      <p:graphicFrame>
        <p:nvGraphicFramePr>
          <p:cNvPr id="6" name="Symbol zastępczy zawartości 4"/>
          <p:cNvGraphicFramePr>
            <a:graphicFrameLocks noGrp="1"/>
          </p:cNvGraphicFramePr>
          <p:nvPr/>
        </p:nvGraphicFramePr>
        <p:xfrm>
          <a:off x="179388" y="1341438"/>
          <a:ext cx="7777162" cy="4708525"/>
        </p:xfrm>
        <a:graphic>
          <a:graphicData uri="http://schemas.openxmlformats.org/drawingml/2006/table">
            <a:tbl>
              <a:tblPr/>
              <a:tblGrid>
                <a:gridCol w="4772025"/>
                <a:gridCol w="3005137"/>
              </a:tblGrid>
              <a:tr h="4762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Lucida Sans Unicode" pitchFamily="34" charset="0"/>
                        </a:rPr>
                        <a:t>Zima/Lato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Lucida Sans Unicode" pitchFamily="34" charset="0"/>
                        </a:rPr>
                        <a:t>2014 rok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Lucida Sans Unicode" pitchFamily="34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1763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1F5E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Zgłoszone placówki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Lucida Sans Unicode" pitchFamily="34" charset="0"/>
                        </a:rPr>
                        <a:t>12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63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1F5E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Liczba skontrolowanych obiektów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Lucida Sans Unicode" pitchFamily="34" charset="0"/>
                        </a:rPr>
                        <a:t>7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8796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1F5E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Liczba wydanych opinii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Lucida Sans Unicode" pitchFamily="34" charset="0"/>
                        </a:rPr>
                        <a:t>12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621" name="Obiekt 1"/>
          <p:cNvGraphicFramePr>
            <a:graphicFrameLocks noChangeAspect="1"/>
          </p:cNvGraphicFramePr>
          <p:nvPr/>
        </p:nvGraphicFramePr>
        <p:xfrm>
          <a:off x="8172450" y="73025"/>
          <a:ext cx="847725" cy="1065213"/>
        </p:xfrm>
        <a:graphic>
          <a:graphicData uri="http://schemas.openxmlformats.org/presentationml/2006/ole">
            <p:oleObj spid="_x0000_s25621" name="CorelPhotoPaint.Image.8" r:id="rId3" imgW="1790476" imgH="2247619" progId="CorelPhotoPaint.Image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4"/>
          <p:cNvSpPr>
            <a:spLocks noChangeShapeType="1"/>
          </p:cNvSpPr>
          <p:nvPr/>
        </p:nvSpPr>
        <p:spPr bwMode="auto">
          <a:xfrm>
            <a:off x="0" y="906463"/>
            <a:ext cx="7308850" cy="1587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71438" y="71438"/>
            <a:ext cx="8315326" cy="62071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449263">
              <a:lnSpc>
                <a:spcPct val="101000"/>
              </a:lnSpc>
              <a:buClr>
                <a:srgbClr val="000000"/>
              </a:buClr>
              <a:buSzPct val="52000"/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l-PL" sz="2300" cap="all" dirty="0">
                <a:solidFill>
                  <a:srgbClr val="0000D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j-ea"/>
                <a:cs typeface="+mj-cs"/>
              </a:rPr>
              <a:t>Ochrona przeciwpożarowa w Nadleśnictwach</a:t>
            </a:r>
          </a:p>
        </p:txBody>
      </p:sp>
      <p:graphicFrame>
        <p:nvGraphicFramePr>
          <p:cNvPr id="6" name="Group 36"/>
          <p:cNvGraphicFramePr>
            <a:graphicFrameLocks noGrp="1"/>
          </p:cNvGraphicFramePr>
          <p:nvPr/>
        </p:nvGraphicFramePr>
        <p:xfrm>
          <a:off x="323850" y="1773238"/>
          <a:ext cx="7488238" cy="3240087"/>
        </p:xfrm>
        <a:graphic>
          <a:graphicData uri="http://schemas.openxmlformats.org/drawingml/2006/table">
            <a:tbl>
              <a:tblPr/>
              <a:tblGrid>
                <a:gridCol w="4192588"/>
                <a:gridCol w="3295650"/>
              </a:tblGrid>
              <a:tr h="5429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Lucida Sans Unicode" pitchFamily="34" charset="0"/>
                        </a:rPr>
                        <a:t>Rok</a:t>
                      </a: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Lucida Sans Unicode" pitchFamily="34" charset="0"/>
                        </a:rPr>
                        <a:t>2014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Lucida Sans Unicode" pitchFamily="34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3414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Lucida Sans Unicode" pitchFamily="34" charset="0"/>
                        </a:rPr>
                        <a:t>Ilość skontrolowanych Nadleśnictw/Leśnictw</a:t>
                      </a:r>
                    </a:p>
                  </a:txBody>
                  <a:tcPr marL="91430" marR="91430" marT="45714" marB="4571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Lucida Sans Unicode" pitchFamily="34" charset="0"/>
                        </a:rPr>
                        <a:t>8/68</a:t>
                      </a:r>
                    </a:p>
                  </a:txBody>
                  <a:tcPr marL="91430" marR="91430" marT="45714" marB="4571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Lucida Sans Unicode" pitchFamily="34" charset="0"/>
                        </a:rPr>
                        <a:t>Ilość stwierdzonych nieprawidłowości</a:t>
                      </a:r>
                    </a:p>
                  </a:txBody>
                  <a:tcPr marL="91430" marR="91430" marT="45714" marB="4571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363538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defTabSz="363538">
                        <a:spcBef>
                          <a:spcPts val="5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defTabSz="363538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defTabSz="363538">
                        <a:spcBef>
                          <a:spcPct val="20000"/>
                        </a:spcBef>
                        <a:buClr>
                          <a:srgbClr val="4E8542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defTabSz="363538">
                        <a:spcBef>
                          <a:spcPts val="400"/>
                        </a:spcBef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363538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363538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363538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363538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4E854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3635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Lucida Sans Unicode" pitchFamily="34" charset="0"/>
                        </a:rPr>
                        <a:t>1 </a:t>
                      </a:r>
                    </a:p>
                    <a:p>
                      <a:pPr marL="0" marR="0" lvl="0" indent="0" algn="ctr" defTabSz="3635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Lucida Sans Unicode" pitchFamily="34" charset="0"/>
                      </a:endParaRPr>
                    </a:p>
                  </a:txBody>
                  <a:tcPr marL="91430" marR="91430" marT="45714" marB="4571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642" name="Obiekt 1"/>
          <p:cNvGraphicFramePr>
            <a:graphicFrameLocks noChangeAspect="1"/>
          </p:cNvGraphicFramePr>
          <p:nvPr/>
        </p:nvGraphicFramePr>
        <p:xfrm>
          <a:off x="8172450" y="73025"/>
          <a:ext cx="847725" cy="1065213"/>
        </p:xfrm>
        <a:graphic>
          <a:graphicData uri="http://schemas.openxmlformats.org/presentationml/2006/ole">
            <p:oleObj spid="_x0000_s26642" name="CorelPhotoPaint.Image.8" r:id="rId3" imgW="1790476" imgH="2247619" progId="CorelPhotoPaint.Image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iekt 1"/>
          <p:cNvGraphicFramePr>
            <a:graphicFrameLocks noChangeAspect="1"/>
          </p:cNvGraphicFramePr>
          <p:nvPr/>
        </p:nvGraphicFramePr>
        <p:xfrm>
          <a:off x="8296275" y="0"/>
          <a:ext cx="847725" cy="1065213"/>
        </p:xfrm>
        <a:graphic>
          <a:graphicData uri="http://schemas.openxmlformats.org/presentationml/2006/ole">
            <p:oleObj spid="_x0000_s27650" name="CorelPhotoPaint.Image.8" r:id="rId3" imgW="1790476" imgH="2247619" progId="CorelPhotoPaint.Image.8">
              <p:embed/>
            </p:oleObj>
          </a:graphicData>
        </a:graphic>
      </p:graphicFrame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19113" y="2459038"/>
            <a:ext cx="7496175" cy="86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449263">
              <a:lnSpc>
                <a:spcPct val="101000"/>
              </a:lnSpc>
              <a:spcBef>
                <a:spcPts val="3750"/>
              </a:spcBef>
              <a:buClr>
                <a:srgbClr val="000000"/>
              </a:buClr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z="5400" b="1">
                <a:solidFill>
                  <a:srgbClr val="002060"/>
                </a:solidFill>
                <a:latin typeface="Verdana" pitchFamily="34" charset="0"/>
                <a:cs typeface="Lucida Sans Unicode" pitchFamily="34" charset="0"/>
              </a:rPr>
              <a:t>Dziękuję za uwagę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950"/>
            <a:ext cx="62865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628650" y="6215063"/>
            <a:ext cx="3409950" cy="36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b">
            <a:spAutoFit/>
          </a:bodyPr>
          <a:lstStyle/>
          <a:p>
            <a:pPr defTabSz="449263">
              <a:lnSpc>
                <a:spcPct val="101000"/>
              </a:lnSpc>
              <a:spcBef>
                <a:spcPts val="1125"/>
              </a:spcBef>
              <a:buClr>
                <a:srgbClr val="000000"/>
              </a:buClr>
              <a:buSzPct val="58000"/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altLang="pl-PL">
                <a:solidFill>
                  <a:srgbClr val="003366"/>
                </a:solidFill>
                <a:latin typeface="Verdana" pitchFamily="34" charset="0"/>
                <a:cs typeface="Lucida Sans Unicode" pitchFamily="34" charset="0"/>
              </a:rPr>
              <a:t>kmpspbk@straz.bialystok.pl</a:t>
            </a: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4295775" y="6232525"/>
            <a:ext cx="3916363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b">
            <a:spAutoFit/>
          </a:bodyPr>
          <a:lstStyle/>
          <a:p>
            <a:pPr algn="r" defTabSz="449263">
              <a:lnSpc>
                <a:spcPct val="101000"/>
              </a:lnSpc>
              <a:spcBef>
                <a:spcPts val="1125"/>
              </a:spcBef>
              <a:buClr>
                <a:srgbClr val="000000"/>
              </a:buClr>
              <a:buSzPct val="58000"/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pl-PL">
                <a:solidFill>
                  <a:srgbClr val="003366"/>
                </a:solidFill>
                <a:latin typeface="Verdana" pitchFamily="34" charset="0"/>
                <a:cs typeface="Lucida Sans Unicode" pitchFamily="34" charset="0"/>
              </a:rPr>
              <a:t>www.bialystok.straz.bialystok.pl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animMotion origin="layout" path="M 0.0 0.0  C 0.03 -0.05067  0.075 -0.08267  0.125 -0.08267  C 0.175 -0.08267  0.22 -0.05067  0.25 0.0  C 0.22 0.05067  0.175 0.08267  0.125 0.08267  C 0.075 0.08267  0.03 0.05067  0.0 0.0  Z">
                                      <p:cBhvr additive="repl"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23850" y="115888"/>
            <a:ext cx="77771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b="1">
                <a:solidFill>
                  <a:schemeClr val="accent2"/>
                </a:solidFill>
              </a:rPr>
              <a:t>  ILOŚĆ ZDARZEŃ NA OBSZARZE POWIATU BIAŁOSTOCKIEGO </a:t>
            </a:r>
            <a:br>
              <a:rPr lang="pl-PL" altLang="pl-PL" b="1">
                <a:solidFill>
                  <a:schemeClr val="accent2"/>
                </a:solidFill>
              </a:rPr>
            </a:br>
            <a:r>
              <a:rPr lang="pl-PL" altLang="pl-PL" b="1">
                <a:solidFill>
                  <a:schemeClr val="accent2"/>
                </a:solidFill>
              </a:rPr>
              <a:t>Z PODZIAŁEM NA GMINY </a:t>
            </a:r>
            <a:endParaRPr lang="pl-PL" altLang="pl-PL" sz="2000" b="1">
              <a:solidFill>
                <a:schemeClr val="accent2"/>
              </a:solidFill>
            </a:endParaRPr>
          </a:p>
        </p:txBody>
      </p:sp>
      <p:graphicFrame>
        <p:nvGraphicFramePr>
          <p:cNvPr id="8195" name="Obiekt 1"/>
          <p:cNvGraphicFramePr>
            <a:graphicFrameLocks noChangeAspect="1"/>
          </p:cNvGraphicFramePr>
          <p:nvPr/>
        </p:nvGraphicFramePr>
        <p:xfrm>
          <a:off x="8172450" y="73025"/>
          <a:ext cx="847725" cy="1065213"/>
        </p:xfrm>
        <a:graphic>
          <a:graphicData uri="http://schemas.openxmlformats.org/presentationml/2006/ole">
            <p:oleObj spid="_x0000_s8195" name="CorelPhotoPaint.Image.8" r:id="rId3" imgW="1790476" imgH="2247619" progId="CorelPhotoPaint.Image.8">
              <p:embed/>
            </p:oleObj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07950" y="981075"/>
          <a:ext cx="7993061" cy="5464180"/>
        </p:xfrm>
        <a:graphic>
          <a:graphicData uri="http://schemas.openxmlformats.org/drawingml/2006/table">
            <a:tbl>
              <a:tblPr/>
              <a:tblGrid>
                <a:gridCol w="432026"/>
                <a:gridCol w="1166587"/>
                <a:gridCol w="799306"/>
                <a:gridCol w="799306"/>
                <a:gridCol w="799306"/>
                <a:gridCol w="799306"/>
                <a:gridCol w="799306"/>
                <a:gridCol w="799306"/>
                <a:gridCol w="799306"/>
                <a:gridCol w="799306"/>
              </a:tblGrid>
              <a:tr h="37480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9049" marR="9049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9049" marR="9049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 </a:t>
                      </a:r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RODZAJ ZDARZENIA</a:t>
                      </a:r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  </a:t>
                      </a:r>
                    </a:p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48" marR="9048" marT="90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9049" marR="9049" marT="9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9049" marR="9049" marT="9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9049" marR="9049" marT="9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9049" marR="9049" marT="9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9049" marR="9049" marT="9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9049" marR="9049" marT="904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74805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effectLst/>
                          <a:latin typeface="Tahoma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800" b="0" i="0" u="none" strike="noStrike" dirty="0">
                          <a:effectLst/>
                          <a:latin typeface="Tahoma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800" b="0" i="0" u="none" strike="noStrike" dirty="0">
                          <a:effectLst/>
                          <a:latin typeface="Tahoma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800" b="0" i="0" u="none" strike="noStrike" dirty="0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pl-PL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9049" marR="9049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Ogółem zdarzeń</a:t>
                      </a:r>
                    </a:p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9049" marR="9049" marT="904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Pożary</a:t>
                      </a:r>
                    </a:p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9049" marR="9049" marT="904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Miejsc. zagrożenia</a:t>
                      </a:r>
                    </a:p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9049" marR="9049" marT="904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Alarmy fałszywe</a:t>
                      </a:r>
                    </a:p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9049" marR="9049" marT="904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23527">
                <a:tc gridSpan="2" vMerge="1">
                  <a:txBody>
                    <a:bodyPr/>
                    <a:lstStyle/>
                    <a:p>
                      <a:pPr algn="ctr" fontAlgn="b"/>
                      <a:endParaRPr lang="pl-PL" sz="800" b="0" i="0" u="none" strike="noStrike">
                        <a:effectLst/>
                        <a:latin typeface="Tahoma"/>
                      </a:endParaRPr>
                    </a:p>
                  </a:txBody>
                  <a:tcPr marL="9049" marR="9049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pl-PL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9049" marR="9049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rok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9049" marR="9049" marT="904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rok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9049" marR="9049" marT="904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rok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9049" marR="9049" marT="904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rok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9049" marR="9049" marT="904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19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Lp.</a:t>
                      </a: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Gmina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2013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2014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2013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2014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2013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2014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2013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2014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19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1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Choroszcz</a:t>
                      </a: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</a:t>
                      </a:r>
                      <a:endParaRPr lang="pl-PL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pl-PL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480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2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Czarna Białostocka</a:t>
                      </a: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pl-PL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pl-PL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480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3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Dobrzyniewo Duże</a:t>
                      </a: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</a:t>
                      </a:r>
                      <a:endParaRPr lang="pl-PL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pl-PL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19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4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Gródek</a:t>
                      </a: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</a:t>
                      </a:r>
                      <a:endParaRPr lang="pl-PL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pl-PL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480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5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Juchnowiec Kościelny</a:t>
                      </a: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</a:t>
                      </a:r>
                      <a:endParaRPr lang="pl-PL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pl-PL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19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6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Michałowo</a:t>
                      </a: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</a:t>
                      </a:r>
                      <a:endParaRPr lang="pl-PL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pl-PL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19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7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Poświętne</a:t>
                      </a: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  <a:endParaRPr lang="pl-PL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pl-PL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19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8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Supraśl</a:t>
                      </a: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</a:t>
                      </a:r>
                      <a:endParaRPr lang="pl-PL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pl-PL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19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9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Suraż</a:t>
                      </a: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pl-PL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pl-PL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480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10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Turośń Kościelna</a:t>
                      </a: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  <a:endParaRPr lang="pl-PL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pl-PL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19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11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Tykocin</a:t>
                      </a: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</a:t>
                      </a:r>
                      <a:endParaRPr lang="pl-PL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pl-PL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19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12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Wasilków</a:t>
                      </a: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124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113</a:t>
                      </a:r>
                      <a:endParaRPr lang="pl-PL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pl-PL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19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13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Zabłudów</a:t>
                      </a: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</a:t>
                      </a:r>
                      <a:endParaRPr lang="pl-PL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pl-PL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19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14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Zawady</a:t>
                      </a: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  <a:endParaRPr lang="pl-PL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pl-PL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19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15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Łapy</a:t>
                      </a: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</a:t>
                      </a:r>
                      <a:endParaRPr lang="pl-PL" sz="12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124</a:t>
                      </a:r>
                      <a:endParaRPr lang="pl-PL" sz="12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  <a:endParaRPr lang="pl-PL" sz="12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</a:t>
                      </a:r>
                      <a:endParaRPr lang="pl-PL" sz="12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pl-PL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086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Powiat RAZEM: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050" b="0" i="0" u="none" strike="noStrike" dirty="0">
                        <a:effectLst/>
                        <a:latin typeface="Tahoma"/>
                      </a:endParaRPr>
                    </a:p>
                  </a:txBody>
                  <a:tcPr marL="9049" marR="9049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78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Zmiana [%] </a:t>
                      </a:r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do roku </a:t>
                      </a:r>
                      <a:r>
                        <a:rPr lang="pl-PL" sz="1200" b="1" i="0" u="none" strike="noStrike" dirty="0" smtClean="0">
                          <a:effectLst/>
                          <a:latin typeface="Tahoma"/>
                        </a:rPr>
                        <a:t>ubiegłego</a:t>
                      </a:r>
                      <a:endParaRPr lang="pl-PL" sz="1200" b="1" i="0" u="none" strike="noStrike" dirty="0">
                        <a:effectLst/>
                        <a:latin typeface="Tahoma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050" b="0" i="0" u="none" strike="noStrike" dirty="0">
                        <a:effectLst/>
                        <a:latin typeface="Tahoma"/>
                      </a:endParaRPr>
                    </a:p>
                  </a:txBody>
                  <a:tcPr marL="9049" marR="9049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Tahoma"/>
                        </a:rPr>
                        <a:t>+5,2%</a:t>
                      </a:r>
                      <a:endParaRPr lang="pl-PL" sz="1200" b="1" i="0" u="none" strike="noStrike" dirty="0">
                        <a:solidFill>
                          <a:srgbClr val="00B0F0"/>
                        </a:solidFill>
                        <a:effectLst/>
                        <a:latin typeface="Tahoma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Tahoma"/>
                        </a:rPr>
                        <a:t>+10,5%</a:t>
                      </a:r>
                      <a:endParaRPr lang="pl-PL" sz="1200" b="1" i="0" u="none" strike="noStrike" dirty="0">
                        <a:solidFill>
                          <a:srgbClr val="00B0F0"/>
                        </a:solidFill>
                        <a:effectLst/>
                        <a:latin typeface="Tahoma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Tahoma"/>
                        </a:rPr>
                        <a:t>+2,0%</a:t>
                      </a:r>
                      <a:endParaRPr lang="pl-PL" sz="1200" b="1" i="0" u="none" strike="noStrike" dirty="0">
                        <a:solidFill>
                          <a:srgbClr val="00B0F0"/>
                        </a:solidFill>
                        <a:effectLst/>
                        <a:latin typeface="Tahoma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-37,5%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048" marR="9048" marT="9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7"/>
          <p:cNvGraphicFramePr>
            <a:graphicFrameLocks noChangeAspect="1"/>
          </p:cNvGraphicFramePr>
          <p:nvPr/>
        </p:nvGraphicFramePr>
        <p:xfrm>
          <a:off x="219075" y="1165225"/>
          <a:ext cx="7894638" cy="5692775"/>
        </p:xfrm>
        <a:graphic>
          <a:graphicData uri="http://schemas.openxmlformats.org/presentationml/2006/ole">
            <p:oleObj spid="_x0000_s9218" r:id="rId3" imgW="7895004" imgH="5694157" progId="Excel.Chart.8">
              <p:embed/>
            </p:oleObj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47813" y="115888"/>
            <a:ext cx="561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sz="2000" b="1">
                <a:solidFill>
                  <a:schemeClr val="accent2"/>
                </a:solidFill>
              </a:rPr>
              <a:t>  </a:t>
            </a:r>
            <a:r>
              <a:rPr lang="pl-PL" altLang="pl-PL" b="1">
                <a:solidFill>
                  <a:schemeClr val="accent2"/>
                </a:solidFill>
              </a:rPr>
              <a:t>ILOŚĆ ZDARZEŃ NA OBSZARZE </a:t>
            </a:r>
            <a:br>
              <a:rPr lang="pl-PL" altLang="pl-PL" b="1">
                <a:solidFill>
                  <a:schemeClr val="accent2"/>
                </a:solidFill>
              </a:rPr>
            </a:br>
            <a:r>
              <a:rPr lang="pl-PL" altLang="pl-PL" b="1">
                <a:solidFill>
                  <a:schemeClr val="accent2"/>
                </a:solidFill>
              </a:rPr>
              <a:t>POWIATU BIAŁOSTOCKIEGO </a:t>
            </a:r>
            <a:endParaRPr lang="pl-PL" altLang="pl-PL" sz="2000" b="1">
              <a:solidFill>
                <a:schemeClr val="accent2"/>
              </a:solidFill>
            </a:endParaRP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5006975" y="2735263"/>
            <a:ext cx="295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1400" b="1"/>
              <a:t>Wzrost o </a:t>
            </a:r>
            <a:r>
              <a:rPr lang="pl-PL" altLang="pl-PL" sz="1400" b="1">
                <a:solidFill>
                  <a:srgbClr val="FF3300"/>
                </a:solidFill>
              </a:rPr>
              <a:t>5,2 %</a:t>
            </a:r>
            <a:r>
              <a:rPr lang="pl-PL" altLang="pl-PL" sz="1400" b="1"/>
              <a:t> , tj. o 46 zdarzeń</a:t>
            </a: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2489200" y="1328738"/>
            <a:ext cx="452438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b="1">
                <a:solidFill>
                  <a:srgbClr val="993366"/>
                </a:solidFill>
              </a:rPr>
              <a:t>(43)</a:t>
            </a:r>
          </a:p>
        </p:txBody>
      </p:sp>
      <p:sp>
        <p:nvSpPr>
          <p:cNvPr id="9222" name="Line 11"/>
          <p:cNvSpPr>
            <a:spLocks noChangeShapeType="1"/>
          </p:cNvSpPr>
          <p:nvPr/>
        </p:nvSpPr>
        <p:spPr bwMode="auto">
          <a:xfrm>
            <a:off x="2417763" y="1328738"/>
            <a:ext cx="0" cy="3048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pl-PL"/>
          </a:p>
        </p:txBody>
      </p: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4478338" y="1277938"/>
            <a:ext cx="79375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b="1">
                <a:solidFill>
                  <a:srgbClr val="993366"/>
                </a:solidFill>
              </a:rPr>
              <a:t>    (9)</a:t>
            </a:r>
          </a:p>
        </p:txBody>
      </p:sp>
      <p:sp>
        <p:nvSpPr>
          <p:cNvPr id="9224" name="Line 14"/>
          <p:cNvSpPr>
            <a:spLocks noChangeShapeType="1"/>
          </p:cNvSpPr>
          <p:nvPr/>
        </p:nvSpPr>
        <p:spPr bwMode="auto">
          <a:xfrm>
            <a:off x="4706938" y="1247775"/>
            <a:ext cx="0" cy="296863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pl-PL"/>
          </a:p>
        </p:txBody>
      </p:sp>
      <p:sp>
        <p:nvSpPr>
          <p:cNvPr id="9225" name="Text Box 15"/>
          <p:cNvSpPr txBox="1">
            <a:spLocks noChangeArrowheads="1"/>
          </p:cNvSpPr>
          <p:nvPr/>
        </p:nvSpPr>
        <p:spPr bwMode="auto">
          <a:xfrm>
            <a:off x="6926263" y="5645150"/>
            <a:ext cx="7048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b="1">
                <a:solidFill>
                  <a:srgbClr val="993366"/>
                </a:solidFill>
              </a:rPr>
              <a:t>(6)</a:t>
            </a:r>
          </a:p>
        </p:txBody>
      </p:sp>
      <p:sp>
        <p:nvSpPr>
          <p:cNvPr id="9226" name="Line 16"/>
          <p:cNvSpPr>
            <a:spLocks noChangeShapeType="1"/>
          </p:cNvSpPr>
          <p:nvPr/>
        </p:nvSpPr>
        <p:spPr bwMode="auto">
          <a:xfrm>
            <a:off x="6889750" y="5689600"/>
            <a:ext cx="0" cy="3048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pl-PL"/>
          </a:p>
        </p:txBody>
      </p:sp>
      <p:graphicFrame>
        <p:nvGraphicFramePr>
          <p:cNvPr id="9227" name="Obiekt 1"/>
          <p:cNvGraphicFramePr>
            <a:graphicFrameLocks noChangeAspect="1"/>
          </p:cNvGraphicFramePr>
          <p:nvPr/>
        </p:nvGraphicFramePr>
        <p:xfrm>
          <a:off x="8172450" y="73025"/>
          <a:ext cx="847725" cy="1065213"/>
        </p:xfrm>
        <a:graphic>
          <a:graphicData uri="http://schemas.openxmlformats.org/presentationml/2006/ole">
            <p:oleObj spid="_x0000_s9227" name="CorelPhotoPaint.Image.8" r:id="rId4" imgW="1790476" imgH="2247619" progId="CorelPhotoPaint.Image.8">
              <p:embed/>
            </p:oleObj>
          </a:graphicData>
        </a:graphic>
      </p:graphicFrame>
      <p:pic>
        <p:nvPicPr>
          <p:cNvPr id="18445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3213100"/>
            <a:ext cx="28209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23850" y="115888"/>
            <a:ext cx="75961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pl-PL" altLang="pl-PL" b="1">
                <a:solidFill>
                  <a:schemeClr val="accent2"/>
                </a:solidFill>
                <a:cs typeface="Arial" pitchFamily="34" charset="0"/>
              </a:rPr>
              <a:t>ILOŚĆ POŻARÓW NA TERENIE </a:t>
            </a:r>
          </a:p>
          <a:p>
            <a:pPr algn="ctr" eaLnBrk="1" hangingPunct="1"/>
            <a:r>
              <a:rPr lang="pl-PL" altLang="pl-PL" b="1">
                <a:solidFill>
                  <a:schemeClr val="accent2"/>
                </a:solidFill>
                <a:cs typeface="Arial" pitchFamily="34" charset="0"/>
              </a:rPr>
              <a:t>POWIATU BIAŁOSTOCKIEGO WEDŁUG OBIEKTÓW</a:t>
            </a:r>
          </a:p>
        </p:txBody>
      </p:sp>
      <p:graphicFrame>
        <p:nvGraphicFramePr>
          <p:cNvPr id="10243" name="Wykres 4"/>
          <p:cNvGraphicFramePr>
            <a:graphicFrameLocks/>
          </p:cNvGraphicFramePr>
          <p:nvPr/>
        </p:nvGraphicFramePr>
        <p:xfrm>
          <a:off x="79375" y="1101725"/>
          <a:ext cx="8642350" cy="5849938"/>
        </p:xfrm>
        <a:graphic>
          <a:graphicData uri="http://schemas.openxmlformats.org/presentationml/2006/ole">
            <p:oleObj spid="_x0000_s10243" r:id="rId4" imgW="8644877" imgH="5846571" progId="Excel.Chart.8">
              <p:embed/>
            </p:oleObj>
          </a:graphicData>
        </a:graphic>
      </p:graphicFrame>
      <p:graphicFrame>
        <p:nvGraphicFramePr>
          <p:cNvPr id="10244" name="Obiekt 1"/>
          <p:cNvGraphicFramePr>
            <a:graphicFrameLocks noChangeAspect="1"/>
          </p:cNvGraphicFramePr>
          <p:nvPr/>
        </p:nvGraphicFramePr>
        <p:xfrm>
          <a:off x="8172450" y="73025"/>
          <a:ext cx="847725" cy="1065213"/>
        </p:xfrm>
        <a:graphic>
          <a:graphicData uri="http://schemas.openxmlformats.org/presentationml/2006/ole">
            <p:oleObj spid="_x0000_s10244" name="CorelPhotoPaint.Image.8" r:id="rId5" imgW="1790476" imgH="2247619" progId="CorelPhotoPaint.Image.8">
              <p:embed/>
            </p:oleObj>
          </a:graphicData>
        </a:graphic>
      </p:graphicFrame>
      <p:sp>
        <p:nvSpPr>
          <p:cNvPr id="10245" name="Prostokąt 6"/>
          <p:cNvSpPr>
            <a:spLocks noChangeArrowheads="1"/>
          </p:cNvSpPr>
          <p:nvPr/>
        </p:nvSpPr>
        <p:spPr bwMode="auto">
          <a:xfrm>
            <a:off x="0" y="6505575"/>
            <a:ext cx="8312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1300" b="1">
                <a:latin typeface="Arial Narrow" pitchFamily="34" charset="0"/>
              </a:rPr>
              <a:t>Inne obiekty* -  garaże, warsztaty, obiekty hydrotechniczne, cieki i akweny wodne, obiekty przyrody naturalnej, itd.</a:t>
            </a: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3924300" y="908050"/>
          <a:ext cx="2700338" cy="2457450"/>
        </p:xfrm>
        <a:graphic>
          <a:graphicData uri="http://schemas.openxmlformats.org/presentationml/2006/ole">
            <p:oleObj spid="_x0000_s10246" name="Photo Editor Photo" r:id="rId6" imgW="2789162" imgH="3809524" progId="MSPhotoEd.3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9750" y="115888"/>
            <a:ext cx="7380288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pl-PL" altLang="pl-PL" b="1">
                <a:solidFill>
                  <a:srgbClr val="990033"/>
                </a:solidFill>
                <a:cs typeface="Arial" pitchFamily="34" charset="0"/>
              </a:rPr>
              <a:t>ILOŚĆ MIEJSCOWYCH ZAGROŻEŃ NA TERENIE </a:t>
            </a:r>
          </a:p>
          <a:p>
            <a:pPr algn="ctr" eaLnBrk="1" hangingPunct="1"/>
            <a:r>
              <a:rPr lang="pl-PL" altLang="pl-PL" b="1">
                <a:solidFill>
                  <a:srgbClr val="990033"/>
                </a:solidFill>
                <a:cs typeface="Arial" pitchFamily="34" charset="0"/>
              </a:rPr>
              <a:t>POWIATU BIAŁOSTOCKIEGO WEDŁUG OBIEKTÓW</a:t>
            </a:r>
          </a:p>
        </p:txBody>
      </p:sp>
      <p:graphicFrame>
        <p:nvGraphicFramePr>
          <p:cNvPr id="11267" name="Obiekt 1"/>
          <p:cNvGraphicFramePr>
            <a:graphicFrameLocks noChangeAspect="1"/>
          </p:cNvGraphicFramePr>
          <p:nvPr/>
        </p:nvGraphicFramePr>
        <p:xfrm>
          <a:off x="8245475" y="36513"/>
          <a:ext cx="847725" cy="1065212"/>
        </p:xfrm>
        <a:graphic>
          <a:graphicData uri="http://schemas.openxmlformats.org/presentationml/2006/ole">
            <p:oleObj spid="_x0000_s11267" name="CorelPhotoPaint.Image.8" r:id="rId4" imgW="1790476" imgH="2247619" progId="CorelPhotoPaint.Image.8">
              <p:embed/>
            </p:oleObj>
          </a:graphicData>
        </a:graphic>
      </p:graphicFrame>
      <p:sp>
        <p:nvSpPr>
          <p:cNvPr id="11268" name="Prostokąt 6"/>
          <p:cNvSpPr>
            <a:spLocks noChangeArrowheads="1"/>
          </p:cNvSpPr>
          <p:nvPr/>
        </p:nvSpPr>
        <p:spPr bwMode="auto">
          <a:xfrm>
            <a:off x="4763" y="6478588"/>
            <a:ext cx="83121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1300" b="1">
                <a:latin typeface="Arial Narrow" pitchFamily="34" charset="0"/>
              </a:rPr>
              <a:t>Inne obiekty* -  śmietniki wolnostojące, suche trawy, garaże, warsztaty, obiekty przyrody naturalnej, itd.</a:t>
            </a:r>
          </a:p>
        </p:txBody>
      </p:sp>
      <p:graphicFrame>
        <p:nvGraphicFramePr>
          <p:cNvPr id="11269" name="Wykres 4"/>
          <p:cNvGraphicFramePr>
            <a:graphicFrameLocks/>
          </p:cNvGraphicFramePr>
          <p:nvPr/>
        </p:nvGraphicFramePr>
        <p:xfrm>
          <a:off x="58738" y="1435100"/>
          <a:ext cx="8189912" cy="5319713"/>
        </p:xfrm>
        <a:graphic>
          <a:graphicData uri="http://schemas.openxmlformats.org/presentationml/2006/ole">
            <p:oleObj spid="_x0000_s11269" r:id="rId5" imgW="8187638" imgH="5322269" progId="Excel.Chart.8">
              <p:embed/>
            </p:oleObj>
          </a:graphicData>
        </a:graphic>
      </p:graphicFrame>
      <p:pic>
        <p:nvPicPr>
          <p:cNvPr id="10" name="Picture 6" descr="IMG_0712"/>
          <p:cNvPicPr>
            <a:picLocks noChangeAspect="1" noChangeArrowheads="1"/>
          </p:cNvPicPr>
          <p:nvPr/>
        </p:nvPicPr>
        <p:blipFill>
          <a:blip r:embed="rId6" cstate="print"/>
          <a:srcRect b="7133"/>
          <a:stretch>
            <a:fillRect/>
          </a:stretch>
        </p:blipFill>
        <p:spPr bwMode="auto">
          <a:xfrm>
            <a:off x="1763713" y="908050"/>
            <a:ext cx="2451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wy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4663" y="908050"/>
            <a:ext cx="22320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DSC_007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125" y="1484313"/>
            <a:ext cx="2447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0"/>
            <a:ext cx="71643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pl-PL" altLang="pl-PL" b="1">
                <a:solidFill>
                  <a:srgbClr val="990033"/>
                </a:solidFill>
                <a:cs typeface="Arial" pitchFamily="34" charset="0"/>
              </a:rPr>
              <a:t>WYBRANE PRZYCZYNY  POŻARÓW  </a:t>
            </a:r>
          </a:p>
          <a:p>
            <a:pPr algn="ctr" eaLnBrk="1" hangingPunct="1"/>
            <a:r>
              <a:rPr lang="pl-PL" altLang="pl-PL" b="1">
                <a:solidFill>
                  <a:srgbClr val="990033"/>
                </a:solidFill>
                <a:cs typeface="Arial" pitchFamily="34" charset="0"/>
              </a:rPr>
              <a:t>NA TERENIE POWIATU BIAŁOSTOCKIEGO</a:t>
            </a:r>
          </a:p>
        </p:txBody>
      </p:sp>
      <p:graphicFrame>
        <p:nvGraphicFramePr>
          <p:cNvPr id="12291" name="Obiekt 1"/>
          <p:cNvGraphicFramePr>
            <a:graphicFrameLocks noChangeAspect="1"/>
          </p:cNvGraphicFramePr>
          <p:nvPr/>
        </p:nvGraphicFramePr>
        <p:xfrm>
          <a:off x="8172450" y="73025"/>
          <a:ext cx="847725" cy="1065213"/>
        </p:xfrm>
        <a:graphic>
          <a:graphicData uri="http://schemas.openxmlformats.org/presentationml/2006/ole">
            <p:oleObj spid="_x0000_s12291" name="CorelPhotoPaint.Image.8" r:id="rId4" imgW="1790476" imgH="2247619" progId="CorelPhotoPaint.Image.8">
              <p:embed/>
            </p:oleObj>
          </a:graphicData>
        </a:graphic>
      </p:graphicFrame>
      <p:graphicFrame>
        <p:nvGraphicFramePr>
          <p:cNvPr id="12292" name="Wykres 4"/>
          <p:cNvGraphicFramePr>
            <a:graphicFrameLocks/>
          </p:cNvGraphicFramePr>
          <p:nvPr/>
        </p:nvGraphicFramePr>
        <p:xfrm>
          <a:off x="-19050" y="1416050"/>
          <a:ext cx="9477375" cy="5495925"/>
        </p:xfrm>
        <a:graphic>
          <a:graphicData uri="http://schemas.openxmlformats.org/presentationml/2006/ole">
            <p:oleObj spid="_x0000_s12292" r:id="rId5" imgW="9480102" imgH="5499069" progId="Excel.Chart.8">
              <p:embed/>
            </p:oleObj>
          </a:graphicData>
        </a:graphic>
      </p:graphicFrame>
      <p:graphicFrame>
        <p:nvGraphicFramePr>
          <p:cNvPr id="188420" name="Object 4"/>
          <p:cNvGraphicFramePr>
            <a:graphicFrameLocks noChangeAspect="1"/>
          </p:cNvGraphicFramePr>
          <p:nvPr/>
        </p:nvGraphicFramePr>
        <p:xfrm>
          <a:off x="2339975" y="981075"/>
          <a:ext cx="3455988" cy="2524125"/>
        </p:xfrm>
        <a:graphic>
          <a:graphicData uri="http://schemas.openxmlformats.org/presentationml/2006/ole">
            <p:oleObj spid="_x0000_s12293" name="Photo Editor Photo" r:id="rId6" imgW="1943268" imgH="2743438" progId="MSPhotoEd.3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4213" y="0"/>
            <a:ext cx="70564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altLang="pl-PL" b="1">
                <a:solidFill>
                  <a:srgbClr val="990033"/>
                </a:solidFill>
                <a:cs typeface="Arial" pitchFamily="34" charset="0"/>
              </a:rPr>
              <a:t>WYBRANE PRZYCZYNY MIEJSCOWYCH ZAGROŻEŃ</a:t>
            </a:r>
          </a:p>
          <a:p>
            <a:pPr algn="ctr"/>
            <a:r>
              <a:rPr lang="pl-PL" altLang="pl-PL" b="1">
                <a:solidFill>
                  <a:srgbClr val="990033"/>
                </a:solidFill>
                <a:cs typeface="Arial" pitchFamily="34" charset="0"/>
              </a:rPr>
              <a:t>NA TERENIE  POWIATU BIAŁOSTOCKIEGO</a:t>
            </a:r>
          </a:p>
        </p:txBody>
      </p:sp>
      <p:graphicFrame>
        <p:nvGraphicFramePr>
          <p:cNvPr id="13315" name="Wykres 4"/>
          <p:cNvGraphicFramePr>
            <a:graphicFrameLocks/>
          </p:cNvGraphicFramePr>
          <p:nvPr/>
        </p:nvGraphicFramePr>
        <p:xfrm>
          <a:off x="0" y="1035050"/>
          <a:ext cx="8672513" cy="5811838"/>
        </p:xfrm>
        <a:graphic>
          <a:graphicData uri="http://schemas.openxmlformats.org/presentationml/2006/ole">
            <p:oleObj spid="_x0000_s13315" r:id="rId4" imgW="8675360" imgH="5809992" progId="Excel.Chart.8">
              <p:embed/>
            </p:oleObj>
          </a:graphicData>
        </a:graphic>
      </p:graphicFrame>
      <p:graphicFrame>
        <p:nvGraphicFramePr>
          <p:cNvPr id="13316" name="Obiekt 1"/>
          <p:cNvGraphicFramePr>
            <a:graphicFrameLocks noChangeAspect="1"/>
          </p:cNvGraphicFramePr>
          <p:nvPr/>
        </p:nvGraphicFramePr>
        <p:xfrm>
          <a:off x="8172450" y="73025"/>
          <a:ext cx="847725" cy="1065213"/>
        </p:xfrm>
        <a:graphic>
          <a:graphicData uri="http://schemas.openxmlformats.org/presentationml/2006/ole">
            <p:oleObj spid="_x0000_s13316" name="CorelPhotoPaint.Image.8" r:id="rId5" imgW="1790476" imgH="2247619" progId="CorelPhotoPaint.Image.8">
              <p:embed/>
            </p:oleObj>
          </a:graphicData>
        </a:graphic>
      </p:graphicFrame>
      <p:pic>
        <p:nvPicPr>
          <p:cNvPr id="7" name="Picture 4" descr="wy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8325" y="765175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SC_007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6575" y="604838"/>
            <a:ext cx="2447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3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53988" y="1362075"/>
          <a:ext cx="8018462" cy="5537200"/>
        </p:xfrm>
        <a:graphic>
          <a:graphicData uri="http://schemas.openxmlformats.org/presentationml/2006/ole">
            <p:oleObj spid="_x0000_s14338" r:id="rId3" imgW="8023031" imgH="5541744" progId="Excel.Chart.8">
              <p:embed/>
            </p:oleObj>
          </a:graphicData>
        </a:graphic>
      </p:graphicFrame>
      <p:sp>
        <p:nvSpPr>
          <p:cNvPr id="14339" name="AutoShape 5"/>
          <p:cNvSpPr>
            <a:spLocks noChangeAspect="1" noChangeArrowheads="1"/>
          </p:cNvSpPr>
          <p:nvPr/>
        </p:nvSpPr>
        <p:spPr bwMode="auto">
          <a:xfrm>
            <a:off x="-4876800" y="-3657600"/>
            <a:ext cx="18897600" cy="141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l-PL" altLang="pl-PL"/>
          </a:p>
        </p:txBody>
      </p:sp>
      <p:graphicFrame>
        <p:nvGraphicFramePr>
          <p:cNvPr id="14340" name="Obiekt 1"/>
          <p:cNvGraphicFramePr>
            <a:graphicFrameLocks noChangeAspect="1"/>
          </p:cNvGraphicFramePr>
          <p:nvPr/>
        </p:nvGraphicFramePr>
        <p:xfrm>
          <a:off x="8172450" y="73025"/>
          <a:ext cx="847725" cy="1065213"/>
        </p:xfrm>
        <a:graphic>
          <a:graphicData uri="http://schemas.openxmlformats.org/presentationml/2006/ole">
            <p:oleObj spid="_x0000_s14340" name="CorelPhotoPaint.Image.8" r:id="rId4" imgW="1790476" imgH="2247619" progId="CorelPhotoPaint.Image.8">
              <p:embed/>
            </p:oleObj>
          </a:graphicData>
        </a:graphic>
      </p:graphicFrame>
      <p:pic>
        <p:nvPicPr>
          <p:cNvPr id="9" name="Picture 5" descr="002"/>
          <p:cNvPicPr>
            <a:picLocks noChangeAspect="1" noChangeArrowheads="1"/>
          </p:cNvPicPr>
          <p:nvPr/>
        </p:nvPicPr>
        <p:blipFill>
          <a:blip r:embed="rId5" cstate="print"/>
          <a:srcRect t="7619"/>
          <a:stretch>
            <a:fillRect/>
          </a:stretch>
        </p:blipFill>
        <p:spPr bwMode="auto">
          <a:xfrm>
            <a:off x="4140200" y="1196975"/>
            <a:ext cx="26177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1403350" y="260350"/>
            <a:ext cx="5616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b="1">
                <a:solidFill>
                  <a:schemeClr val="accent2"/>
                </a:solidFill>
                <a:cs typeface="Arial" pitchFamily="34" charset="0"/>
              </a:rPr>
              <a:t>POSZKODOWANI PODCZAS POŻARÓW </a:t>
            </a:r>
            <a:br>
              <a:rPr lang="pl-PL" altLang="pl-PL" b="1">
                <a:solidFill>
                  <a:schemeClr val="accent2"/>
                </a:solidFill>
                <a:cs typeface="Arial" pitchFamily="34" charset="0"/>
              </a:rPr>
            </a:br>
            <a:r>
              <a:rPr lang="pl-PL" altLang="pl-PL" b="1">
                <a:solidFill>
                  <a:schemeClr val="accent2"/>
                </a:solidFill>
                <a:cs typeface="Arial" pitchFamily="34" charset="0"/>
              </a:rPr>
              <a:t>NA TERENIE POWIATU BIAŁOSTOCKIEGO</a:t>
            </a:r>
            <a:endParaRPr lang="pl-PL" altLang="pl-PL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k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16323</TotalTime>
  <Words>893</Words>
  <Application>Microsoft Office PowerPoint</Application>
  <PresentationFormat>Pokaz na ekranie (4:3)</PresentationFormat>
  <Paragraphs>367</Paragraphs>
  <Slides>22</Slides>
  <Notes>5</Notes>
  <HiddenSlides>0</HiddenSlides>
  <MMClips>0</MMClips>
  <ScaleCrop>false</ScaleCrop>
  <HeadingPairs>
    <vt:vector size="8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4</vt:i4>
      </vt:variant>
      <vt:variant>
        <vt:lpstr>Tytuły slajdów</vt:lpstr>
      </vt:variant>
      <vt:variant>
        <vt:i4>22</vt:i4>
      </vt:variant>
    </vt:vector>
  </HeadingPairs>
  <TitlesOfParts>
    <vt:vector size="38" baseType="lpstr">
      <vt:lpstr>Arial</vt:lpstr>
      <vt:lpstr>Trebuchet MS</vt:lpstr>
      <vt:lpstr>Wingdings 2</vt:lpstr>
      <vt:lpstr>Wingdings</vt:lpstr>
      <vt:lpstr>Tahoma</vt:lpstr>
      <vt:lpstr>Arial Narrow</vt:lpstr>
      <vt:lpstr>Times New Roman</vt:lpstr>
      <vt:lpstr>Verdana</vt:lpstr>
      <vt:lpstr>Lucida Sans Unicode</vt:lpstr>
      <vt:lpstr>StarSymbol</vt:lpstr>
      <vt:lpstr>Calibri</vt:lpstr>
      <vt:lpstr>Bogaty</vt:lpstr>
      <vt:lpstr>CorelPhotoPaint.Image.8</vt:lpstr>
      <vt:lpstr>Wykres programu Microsoft Excel</vt:lpstr>
      <vt:lpstr>Photo Editor Photo</vt:lpstr>
      <vt:lpstr>Corel PHOTO-PAINT 8.0 Image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Company>KW PSP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stef</dc:creator>
  <cp:lastModifiedBy>PCSPI20131</cp:lastModifiedBy>
  <cp:revision>833</cp:revision>
  <cp:lastPrinted>2012-02-24T08:54:42Z</cp:lastPrinted>
  <dcterms:created xsi:type="dcterms:W3CDTF">2006-02-08T08:59:02Z</dcterms:created>
  <dcterms:modified xsi:type="dcterms:W3CDTF">2015-05-20T11:36:54Z</dcterms:modified>
</cp:coreProperties>
</file>